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8" r:id="rId4"/>
    <p:sldId id="259" r:id="rId5"/>
    <p:sldId id="26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1" r:id="rId25"/>
    <p:sldId id="296" r:id="rId26"/>
    <p:sldId id="298" r:id="rId27"/>
    <p:sldId id="302" r:id="rId28"/>
    <p:sldId id="304" r:id="rId29"/>
    <p:sldId id="262" r:id="rId30"/>
    <p:sldId id="263" r:id="rId31"/>
    <p:sldId id="313" r:id="rId32"/>
    <p:sldId id="305" r:id="rId33"/>
    <p:sldId id="265" r:id="rId34"/>
    <p:sldId id="266" r:id="rId35"/>
    <p:sldId id="267" r:id="rId36"/>
    <p:sldId id="268" r:id="rId37"/>
    <p:sldId id="257" r:id="rId38"/>
    <p:sldId id="306" r:id="rId39"/>
    <p:sldId id="308" r:id="rId40"/>
    <p:sldId id="307" r:id="rId41"/>
    <p:sldId id="309" r:id="rId42"/>
    <p:sldId id="303" r:id="rId43"/>
    <p:sldId id="311" r:id="rId44"/>
    <p:sldId id="319" r:id="rId45"/>
    <p:sldId id="320" r:id="rId46"/>
    <p:sldId id="321" r:id="rId47"/>
    <p:sldId id="322" r:id="rId48"/>
    <p:sldId id="323" r:id="rId49"/>
    <p:sldId id="325" r:id="rId50"/>
    <p:sldId id="344" r:id="rId51"/>
    <p:sldId id="343" r:id="rId52"/>
    <p:sldId id="342" r:id="rId53"/>
    <p:sldId id="345" r:id="rId54"/>
    <p:sldId id="349" r:id="rId55"/>
    <p:sldId id="350" r:id="rId56"/>
    <p:sldId id="348" r:id="rId57"/>
    <p:sldId id="351" r:id="rId58"/>
    <p:sldId id="324" r:id="rId59"/>
    <p:sldId id="317" r:id="rId60"/>
    <p:sldId id="327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7" r:id="rId69"/>
    <p:sldId id="394" r:id="rId70"/>
    <p:sldId id="338" r:id="rId71"/>
    <p:sldId id="336" r:id="rId72"/>
    <p:sldId id="339" r:id="rId73"/>
    <p:sldId id="376" r:id="rId74"/>
    <p:sldId id="377" r:id="rId75"/>
    <p:sldId id="378" r:id="rId76"/>
    <p:sldId id="379" r:id="rId77"/>
    <p:sldId id="346" r:id="rId78"/>
    <p:sldId id="341" r:id="rId79"/>
    <p:sldId id="340" r:id="rId80"/>
    <p:sldId id="328" r:id="rId81"/>
    <p:sldId id="354" r:id="rId82"/>
    <p:sldId id="352" r:id="rId83"/>
    <p:sldId id="374" r:id="rId84"/>
    <p:sldId id="375" r:id="rId85"/>
    <p:sldId id="316" r:id="rId86"/>
    <p:sldId id="373" r:id="rId87"/>
    <p:sldId id="355" r:id="rId88"/>
    <p:sldId id="359" r:id="rId89"/>
    <p:sldId id="358" r:id="rId90"/>
    <p:sldId id="360" r:id="rId91"/>
    <p:sldId id="357" r:id="rId92"/>
    <p:sldId id="361" r:id="rId93"/>
    <p:sldId id="366" r:id="rId94"/>
    <p:sldId id="367" r:id="rId95"/>
    <p:sldId id="362" r:id="rId96"/>
    <p:sldId id="363" r:id="rId97"/>
    <p:sldId id="364" r:id="rId98"/>
    <p:sldId id="365" r:id="rId99"/>
    <p:sldId id="368" r:id="rId100"/>
    <p:sldId id="371" r:id="rId101"/>
    <p:sldId id="370" r:id="rId102"/>
    <p:sldId id="372" r:id="rId103"/>
    <p:sldId id="353" r:id="rId104"/>
    <p:sldId id="380" r:id="rId105"/>
    <p:sldId id="369" r:id="rId106"/>
    <p:sldId id="326" r:id="rId107"/>
    <p:sldId id="318" r:id="rId108"/>
    <p:sldId id="382" r:id="rId109"/>
    <p:sldId id="381" r:id="rId110"/>
    <p:sldId id="383" r:id="rId111"/>
    <p:sldId id="385" r:id="rId112"/>
    <p:sldId id="387" r:id="rId113"/>
    <p:sldId id="386" r:id="rId114"/>
    <p:sldId id="384" r:id="rId115"/>
    <p:sldId id="393" r:id="rId116"/>
    <p:sldId id="388" r:id="rId117"/>
    <p:sldId id="392" r:id="rId118"/>
    <p:sldId id="395" r:id="rId119"/>
    <p:sldId id="391" r:id="rId120"/>
    <p:sldId id="398" r:id="rId121"/>
    <p:sldId id="397" r:id="rId122"/>
    <p:sldId id="399" r:id="rId123"/>
    <p:sldId id="396" r:id="rId124"/>
    <p:sldId id="389" r:id="rId125"/>
    <p:sldId id="312" r:id="rId1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3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2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0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4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BCBD1-3637-4382-9B6E-9FA2AB4783EE}" type="datetimeFigureOut">
              <a:rPr lang="ko-KR" altLang="en-US" smtClean="0"/>
              <a:t>2019-01-06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acking75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BasicEvent.html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otificationCenter.html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Process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hyperlink" Target="https://pocoproject.org/docs/Poco.Environment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ystemConfiguration.html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estedDiagnosticContext.html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hyperlink" Target="https://pocoproject.org/docs/package-Data_SQLite.SQLite.html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ndolssite.wordpress.com/2012/04/08/poco-lib%EB%A5%BC-%EC%9D%B4%EC%9A%A9%ED%95%9C-sqlite-%EC%82%AC%EC%9A%A9%ED%95%98%EA%B8%B0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erverApplication.html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www.allianz.com/en/about_us/open-knowledge/topics/demography/articles/110711-world-population-growth-are-we-too-many.html/" TargetMode="Externa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gamevilcom2us.com/wiki/pages/viewpage.action?pageId=13739359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r/month/2018/10/1?tab=mc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sdn.microsoft.com/azuredev/2016/02/20/build-build-build-and-build-some-more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ocoproject.org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0374503/building-poco-c-libraries-on-windows-from-commandlin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99150-WindowsPlatformNot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ing75.github.io/cpp_poco_build_vs2017/" TargetMode="External"/><Relationship Id="rId2" Type="http://schemas.openxmlformats.org/officeDocument/2006/relationships/hyperlink" Target="https://neodreamer-dev.blogspot.com/2016/05/poco-library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ra.gamevilcom2us.com/wiki/display/CCentralServerGUIDE/poc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criptlabo.blog26.fc2.com/blog-entry-48.html" TargetMode="External"/><Relationship Id="rId2" Type="http://schemas.openxmlformats.org/officeDocument/2006/relationships/hyperlink" Target="http://poco-ben.blogspot.kr/2012/01/poc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qiita.com/nasu_st/items/30788c8723e9b207f7dd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IniFileConfiguration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topwatch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ingletonHolder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pocoproject.org/docs/package-Foundation.Cache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Checksum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Random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rypt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DateTime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hreading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zine.jp/article/detail/2626?p=2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7/19/pocothreadtarget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23/poconesteddiagnosticcontex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.roundsquare.net/2010/07/01/pocosynchronizedobject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Poco.SynchronizedObject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Poco.NotificationQueue.html" TargetMode="External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://pocoproject.org/docs/Poco.PriorityNotificationQueue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08/poconotificationqueu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Timer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10/pocotimednotificationqueu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4/23/pocoactivedispatcher/" TargetMode="External"/><Relationship Id="rId2" Type="http://schemas.openxmlformats.org/officeDocument/2006/relationships/hyperlink" Target="http://poco.roundsquare.net/2010/04/21/pocoactivemethod/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ext.html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74621" cy="2387600"/>
          </a:xfrm>
        </p:spPr>
        <p:txBody>
          <a:bodyPr/>
          <a:lstStyle/>
          <a:p>
            <a:r>
              <a:rPr lang="en-US" altLang="ko-KR" b="1" dirty="0"/>
              <a:t>POCO </a:t>
            </a:r>
            <a:r>
              <a:rPr lang="ko-KR" altLang="en-US" b="1" dirty="0"/>
              <a:t>라이브러리 사용하기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C++ </a:t>
            </a:r>
            <a:r>
              <a:rPr lang="ko-KR" altLang="en-US" b="1" dirty="0"/>
              <a:t>프로그래밍을 더 즐겁게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449479" y="6080405"/>
            <a:ext cx="2732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최흥배</a:t>
            </a:r>
            <a:endParaRPr lang="en-US" altLang="ko-KR" sz="2800" b="1" dirty="0"/>
          </a:p>
          <a:p>
            <a:r>
              <a:rPr lang="en-US" altLang="ko-KR" sz="1400" b="1" dirty="0">
                <a:hlinkClick r:id="rId2"/>
              </a:rPr>
              <a:t>https://jacking75.github.io/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185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9710" y="650656"/>
            <a:ext cx="94931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좋은 라이브러리 없이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즐겁게 하는 것은 아주 어렵다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그러나 좋은 라이브러리가 있다면 대부분은 간단하게 할 수 있다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  <a:p>
            <a:pPr algn="r"/>
            <a:r>
              <a:rPr lang="en-US" altLang="ko-KR" b="1" dirty="0"/>
              <a:t>Bjarne </a:t>
            </a:r>
            <a:r>
              <a:rPr lang="en-US" altLang="ko-KR" b="1" dirty="0" err="1"/>
              <a:t>Stroustrup</a:t>
            </a:r>
            <a:endParaRPr lang="en-US" altLang="ko-KR" b="1" dirty="0"/>
          </a:p>
          <a:p>
            <a:pPr algn="r"/>
            <a:r>
              <a:rPr lang="en-US" altLang="ko-KR" dirty="0"/>
              <a:t>(designer and original </a:t>
            </a:r>
            <a:r>
              <a:rPr lang="en-US" altLang="ko-KR" dirty="0" err="1"/>
              <a:t>implementor</a:t>
            </a:r>
            <a:r>
              <a:rPr lang="en-US" altLang="ko-KR" dirty="0"/>
              <a:t> of C++)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16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· std::string format(const void* ptr)</a:t>
            </a:r>
          </a:p>
          <a:p>
            <a:r>
              <a:rPr lang="ko-KR" altLang="en-US" dirty="0"/>
              <a:t>      포인터 ptr을 32bit라면 8 자리, 64bit라면 16 자리의 16 진수 표기한다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 (double value)</a:t>
            </a:r>
          </a:p>
          <a:p>
            <a:r>
              <a:rPr lang="ko-KR" altLang="en-US" dirty="0"/>
              <a:t>      부동 소수점 value를 10 진수 부동 소수점 표기 (최대 소수점 8 자리까지)한다.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 (double value, int precision)</a:t>
            </a:r>
          </a:p>
          <a:p>
            <a:r>
              <a:rPr lang="ko-KR" altLang="en-US" dirty="0"/>
              <a:t>      부동 소수점 value를 10 진수 부동 소수점 표기 (자리 수는 precision로 지정)한다.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 (double value, int width, int precision)</a:t>
            </a:r>
          </a:p>
          <a:p>
            <a:r>
              <a:rPr lang="ko-KR" altLang="en-US" dirty="0"/>
              <a:t>      부동 소수점 value를 10 진수 부동 소수점 표기 (오른쪽 정렬 자리 수는 precision로 지정)한다.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모든 format()는 문자열에 숫자를 추가하는 append() 함수를 가진다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append()</a:t>
            </a:r>
            <a:r>
              <a:rPr lang="ko-KR" altLang="en-US" dirty="0" err="1"/>
              <a:t>를</a:t>
            </a:r>
            <a:r>
              <a:rPr lang="ko-KR" altLang="en-US" dirty="0"/>
              <a:t> 사용하면 성능을 잘 낼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예. void append(std::string&amp; str, int value);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format() 구현에서 append()</a:t>
            </a:r>
            <a:r>
              <a:rPr lang="ko-KR" altLang="en-US" dirty="0" err="1"/>
              <a:t>를</a:t>
            </a:r>
            <a:r>
              <a:rPr lang="ko-KR" altLang="en-US" dirty="0"/>
              <a:t> 사용하고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경고! : 변환 결과는 그때의 C </a:t>
            </a:r>
            <a:r>
              <a:rPr lang="ko-KR" altLang="en-US" dirty="0" err="1"/>
              <a:t>로케일에</a:t>
            </a:r>
            <a:r>
              <a:rPr lang="ko-KR" altLang="en-US" dirty="0"/>
              <a:t> 의존한다</a:t>
            </a:r>
          </a:p>
        </p:txBody>
      </p:sp>
    </p:spTree>
    <p:extLst>
      <p:ext uri="{BB962C8B-B14F-4D97-AF65-F5344CB8AC3E}">
        <p14:creationId xmlns:p14="http://schemas.microsoft.com/office/powerpoint/2010/main" val="3109534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38" y="0"/>
            <a:ext cx="473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52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6538" y="203447"/>
            <a:ext cx="10615448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문자열에서 숫자 추출</a:t>
            </a:r>
          </a:p>
          <a:p>
            <a:endParaRPr lang="ko-KR" altLang="en-US" dirty="0"/>
          </a:p>
          <a:p>
            <a:r>
              <a:rPr lang="ko-KR" altLang="en-US" dirty="0"/>
              <a:t>· Poco::NumberParser 클래스의 static 멤버 함수는 문자열에서 숫자를 추출하는데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en-US" altLang="ko-KR" dirty="0"/>
              <a:t>“</a:t>
            </a:r>
            <a:r>
              <a:rPr lang="ko-KR" altLang="en-US" dirty="0"/>
              <a:t>Poco/NumberParser.h＂로 사용할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int parse(const std::string&amp; str)</a:t>
            </a:r>
          </a:p>
          <a:p>
            <a:r>
              <a:rPr lang="ko-KR" altLang="en-US" dirty="0"/>
              <a:t>      str에서 10 진수 정수를 추출</a:t>
            </a:r>
          </a:p>
          <a:p>
            <a:r>
              <a:rPr lang="ko-KR" altLang="en-US" dirty="0"/>
              <a:t>      문자열이 유효한 숫자를 포함하지 않으면 SyntaxException를 던진다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bool tryParse (const std::string&amp; str, int&amp; value)</a:t>
            </a:r>
          </a:p>
          <a:p>
            <a:r>
              <a:rPr lang="ko-KR" altLang="en-US" dirty="0"/>
              <a:t>      str에서 10 진수 정수를 추출하고 value에 값을 넣는다</a:t>
            </a:r>
          </a:p>
          <a:p>
            <a:r>
              <a:rPr lang="ko-KR" altLang="en-US" dirty="0"/>
              <a:t>      숫자가 유효하면 true를 반환한다. 그렇지 않으면 false를 반환 value 값은 변하지 않는다</a:t>
            </a:r>
          </a:p>
          <a:p>
            <a:r>
              <a:rPr lang="ko-KR" altLang="en-US" dirty="0"/>
              <a:t>· unsigned parseUnsigned(const std::string&amp; str)</a:t>
            </a:r>
          </a:p>
          <a:p>
            <a:r>
              <a:rPr lang="ko-KR" altLang="en-US" dirty="0"/>
              <a:t>· bool tryParseUnsigned(const std::string&amp; str, unsigned&amp; value)</a:t>
            </a:r>
          </a:p>
          <a:p>
            <a:r>
              <a:rPr lang="ko-KR" altLang="en-US" dirty="0"/>
              <a:t>· unsigned parseHex(const std::string&amp; str)</a:t>
            </a:r>
          </a:p>
          <a:p>
            <a:r>
              <a:rPr lang="ko-KR" altLang="en-US" dirty="0"/>
              <a:t>· bool tryParseHex(const std::string&amp; str, unsigned&amp; value)</a:t>
            </a:r>
          </a:p>
          <a:p>
            <a:r>
              <a:rPr lang="ko-KR" altLang="en-US" dirty="0"/>
              <a:t>· Int64 parse64(const std::string&amp; str)</a:t>
            </a:r>
          </a:p>
          <a:p>
            <a:r>
              <a:rPr lang="ko-KR" altLang="en-US" dirty="0"/>
              <a:t>· bool tryParse64(const std::string&amp; str, Int64&amp; value)</a:t>
            </a:r>
          </a:p>
          <a:p>
            <a:r>
              <a:rPr lang="ko-KR" altLang="en-US" dirty="0"/>
              <a:t>· UInt64 parseUnsigned64(const std::string&amp; str)</a:t>
            </a:r>
          </a:p>
          <a:p>
            <a:r>
              <a:rPr lang="ko-KR" altLang="en-US" dirty="0"/>
              <a:t>· bool tryParseUnsigned64(const std::string&amp; str, UInt64&amp; value)</a:t>
            </a:r>
          </a:p>
          <a:p>
            <a:r>
              <a:rPr lang="ko-KR" altLang="en-US" dirty="0"/>
              <a:t>· UInt64 parseHex64(const std::string&amp; str)</a:t>
            </a:r>
          </a:p>
          <a:p>
            <a:r>
              <a:rPr lang="ko-KR" altLang="en-US" dirty="0"/>
              <a:t>· bool tryParseHex64(const std::string&amp; str, UInt64&amp; value)</a:t>
            </a:r>
          </a:p>
          <a:p>
            <a:r>
              <a:rPr lang="ko-KR" altLang="en-US" dirty="0"/>
              <a:t>· double parseFloat(const std::string&amp; str)</a:t>
            </a:r>
          </a:p>
          <a:p>
            <a:r>
              <a:rPr lang="ko-KR" altLang="en-US" dirty="0"/>
              <a:t>· bool tryParseFloat(const std::string&amp; str, double&amp; value)</a:t>
            </a:r>
          </a:p>
        </p:txBody>
      </p:sp>
    </p:spTree>
    <p:extLst>
      <p:ext uri="{BB962C8B-B14F-4D97-AF65-F5344CB8AC3E}">
        <p14:creationId xmlns:p14="http://schemas.microsoft.com/office/powerpoint/2010/main" val="14332092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4606" y="1040523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C#</a:t>
            </a:r>
            <a:r>
              <a:rPr lang="ko-KR" altLang="en-US" sz="2400" dirty="0"/>
              <a:t>의 </a:t>
            </a:r>
            <a:r>
              <a:rPr lang="en-US" altLang="ko-KR" sz="2400" dirty="0"/>
              <a:t>delegate </a:t>
            </a:r>
            <a:r>
              <a:rPr lang="ko-KR" altLang="en-US" sz="2400" dirty="0"/>
              <a:t>같은 것 있으면 좋겠는데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BasicEvent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https://pocoproject.org/docs/Poco.BasicEvent.html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Sample_Delegate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352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리액티브</a:t>
            </a:r>
            <a:r>
              <a:rPr lang="ko-KR" altLang="en-US" sz="2400" dirty="0"/>
              <a:t> 프로그래밍을 하고 싶네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 err="1"/>
              <a:t>옵저버</a:t>
            </a:r>
            <a:r>
              <a:rPr lang="ko-KR" altLang="en-US" sz="2400" dirty="0"/>
              <a:t> 패턴을 구현하고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NotificationCenter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https://pocoproject.org/docs/Poco.NotificationCenter.html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Sample_NotificationCenter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685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2055" y="612845"/>
            <a:ext cx="989023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Poco::NotificationCenter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Poco::NotificationCenter는 기본적으로 Notification의 </a:t>
            </a:r>
            <a:r>
              <a:rPr lang="ko-KR" altLang="en-US" dirty="0" err="1"/>
              <a:t>디스패처로</a:t>
            </a:r>
            <a:r>
              <a:rPr lang="ko-KR" altLang="en-US" dirty="0"/>
              <a:t> 클라이언트 오브젝트가 Poco::NotificationCenter 에 </a:t>
            </a:r>
            <a:r>
              <a:rPr lang="ko-KR" altLang="en-US" dirty="0" err="1"/>
              <a:t>옵저버</a:t>
            </a:r>
            <a:r>
              <a:rPr lang="ko-KR" altLang="en-US" dirty="0"/>
              <a:t> method를 등록하면</a:t>
            </a:r>
            <a:r>
              <a:rPr lang="en-US" altLang="ko-KR" dirty="0"/>
              <a:t>,</a:t>
            </a:r>
            <a:r>
              <a:rPr lang="ko-KR" altLang="en-US" dirty="0"/>
              <a:t> Notification이 </a:t>
            </a:r>
            <a:r>
              <a:rPr lang="en-US" altLang="ko-KR" dirty="0"/>
              <a:t>post </a:t>
            </a:r>
            <a:r>
              <a:rPr lang="ko-KR" altLang="en-US" dirty="0"/>
              <a:t>될 때에 이 method가 호출된다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옵저버</a:t>
            </a:r>
            <a:r>
              <a:rPr lang="ko-KR" altLang="en-US" dirty="0"/>
              <a:t> method가 호출되는 순서는 정해져 있지 않으므로 Notification를 </a:t>
            </a:r>
            <a:r>
              <a:rPr lang="en-US" altLang="ko-KR" dirty="0"/>
              <a:t>post </a:t>
            </a:r>
            <a:r>
              <a:rPr lang="ko-KR" altLang="en-US" dirty="0"/>
              <a:t>하는 오브젝트와 호출되는 오브젝트가 같을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Poco::NotificationCenter는 Notification을 동기적으로 호출하므로 모든 </a:t>
            </a:r>
            <a:r>
              <a:rPr lang="ko-KR" altLang="en-US" dirty="0" err="1"/>
              <a:t>옵저가</a:t>
            </a:r>
            <a:r>
              <a:rPr lang="ko-KR" altLang="en-US" dirty="0"/>
              <a:t> notification을 수신하고 처리가 끝날 때까지 Poco::NotificationCenter는 Notification의 </a:t>
            </a:r>
            <a:r>
              <a:rPr lang="ko-KR" altLang="en-US" dirty="0" err="1"/>
              <a:t>디스패치를</a:t>
            </a:r>
            <a:r>
              <a:rPr lang="ko-KR" altLang="en-US" dirty="0"/>
              <a:t> 중지하고  예외를 던지다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멀티스레드</a:t>
            </a:r>
            <a:r>
              <a:rPr lang="ko-KR" altLang="en-US" dirty="0"/>
              <a:t> 환경의 경우 Notification는 </a:t>
            </a:r>
            <a:r>
              <a:rPr lang="en-US" altLang="ko-KR" dirty="0"/>
              <a:t>post</a:t>
            </a:r>
            <a:r>
              <a:rPr lang="ko-KR" altLang="en-US" dirty="0"/>
              <a:t>된 </a:t>
            </a:r>
            <a:r>
              <a:rPr lang="ko-KR" altLang="en-US" dirty="0" err="1"/>
              <a:t>스레드에서</a:t>
            </a:r>
            <a:r>
              <a:rPr lang="ko-KR" altLang="en-US" dirty="0"/>
              <a:t> 보낸다</a:t>
            </a:r>
            <a:r>
              <a:rPr lang="en-US" altLang="ko-KR" dirty="0"/>
              <a:t>.</a:t>
            </a:r>
            <a:r>
              <a:rPr lang="ko-KR" altLang="en-US" dirty="0"/>
              <a:t> Notification 처리 중에</a:t>
            </a:r>
            <a:r>
              <a:rPr lang="en-US" altLang="ko-KR" dirty="0"/>
              <a:t>(</a:t>
            </a:r>
            <a:r>
              <a:rPr lang="ko-KR" altLang="en-US" dirty="0"/>
              <a:t>자기 자신을 포함</a:t>
            </a:r>
            <a:r>
              <a:rPr lang="en-US" altLang="ko-KR" dirty="0"/>
              <a:t>) </a:t>
            </a:r>
            <a:r>
              <a:rPr lang="ko-KR" altLang="en-US" dirty="0" err="1"/>
              <a:t>옵저바를</a:t>
            </a:r>
            <a:r>
              <a:rPr lang="ko-KR" altLang="en-US" dirty="0"/>
              <a:t> 삭제</a:t>
            </a:r>
            <a:r>
              <a:rPr lang="en-US" altLang="ko-KR" dirty="0"/>
              <a:t>/</a:t>
            </a:r>
            <a:r>
              <a:rPr lang="ko-KR" altLang="en-US" dirty="0"/>
              <a:t>등록 하여도 괜찮다</a:t>
            </a:r>
            <a:r>
              <a:rPr lang="en-US" altLang="ko-KR" dirty="0"/>
              <a:t>.(</a:t>
            </a:r>
            <a:r>
              <a:rPr lang="ko-KR" altLang="en-US" dirty="0"/>
              <a:t>다음 Notification 에서 유효하다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1358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다른 게임 서버 프로세스를 실행</a:t>
            </a:r>
            <a:r>
              <a:rPr lang="en-US" altLang="ko-KR" sz="2400" dirty="0"/>
              <a:t>, </a:t>
            </a:r>
            <a:r>
              <a:rPr lang="ko-KR" altLang="en-US" sz="2400" dirty="0"/>
              <a:t>종료 하거나 살아 있는지 확인해야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::Process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https://pocoproject.org/docs/Poco.Process.html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1425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" y="1521307"/>
            <a:ext cx="11900388" cy="19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11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04" y="0"/>
            <a:ext cx="5632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897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243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PC</a:t>
            </a:r>
            <a:r>
              <a:rPr lang="ko-KR" altLang="en-US" sz="2400" dirty="0"/>
              <a:t>의 환경 변수와 일반적인 시스템 정보를 알고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::Environment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https://pocoproject.org/docs/Poco.Environment.html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Sample_Environment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38" y="5897320"/>
            <a:ext cx="10760372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6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534" y="27116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 </a:t>
            </a:r>
            <a:r>
              <a:rPr lang="ko-KR" altLang="en-US" sz="3600" b="1" dirty="0"/>
              <a:t>라이브러리는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18710" y="1398013"/>
            <a:ext cx="107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Java</a:t>
            </a:r>
            <a:r>
              <a:rPr lang="ko-KR" altLang="en-US" sz="2400" dirty="0"/>
              <a:t>의 클래스 라이브러리나</a:t>
            </a:r>
            <a:r>
              <a:rPr lang="en-US" altLang="ja-JP" sz="2400" dirty="0"/>
              <a:t>.NET Framework, Cocoa(Apple)</a:t>
            </a:r>
            <a:r>
              <a:rPr lang="ko-KR" altLang="en-US" sz="2400" dirty="0"/>
              <a:t>과 비슷한 </a:t>
            </a:r>
            <a:r>
              <a:rPr lang="en-US" altLang="ja-JP" sz="2400" dirty="0"/>
              <a:t>C++</a:t>
            </a:r>
            <a:r>
              <a:rPr lang="ja-JP" altLang="en-US" sz="2400" dirty="0"/>
              <a:t>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“</a:t>
            </a:r>
            <a:r>
              <a:rPr lang="ko-KR" altLang="en-US" sz="2400" dirty="0"/>
              <a:t>인터넷 시대</a:t>
            </a:r>
            <a:r>
              <a:rPr lang="en-US" altLang="ja-JP" sz="2400" dirty="0"/>
              <a:t>”</a:t>
            </a:r>
            <a:r>
              <a:rPr lang="ko-KR" altLang="en-US" sz="2400" dirty="0"/>
              <a:t>의 네트워크가 중심인 애플리케이션에 초점을 맞추고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최신 </a:t>
            </a:r>
            <a:r>
              <a:rPr lang="en-US" altLang="ja-JP" sz="2400" dirty="0"/>
              <a:t>ANSI/ISO </a:t>
            </a:r>
            <a:r>
              <a:rPr lang="ko-KR" altLang="en-US" sz="2400" dirty="0"/>
              <a:t>표준 </a:t>
            </a:r>
            <a:r>
              <a:rPr lang="en-US" altLang="ja-JP" sz="2400" dirty="0"/>
              <a:t>C++</a:t>
            </a:r>
            <a:r>
              <a:rPr lang="ko-KR" altLang="en-US" sz="2400" dirty="0"/>
              <a:t>과 </a:t>
            </a:r>
            <a:r>
              <a:rPr lang="en-US" altLang="ja-JP" sz="2400" dirty="0"/>
              <a:t>STL</a:t>
            </a:r>
            <a:r>
              <a:rPr lang="ko-KR" altLang="en-US" sz="2400" dirty="0"/>
              <a:t>에 기초를 두고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효율적으로 쓰여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이식성이</a:t>
            </a:r>
            <a:r>
              <a:rPr lang="ko-KR" altLang="en-US" sz="2400" dirty="0"/>
              <a:t> 높고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플랫폼에서 사용할 있다</a:t>
            </a:r>
            <a:r>
              <a:rPr lang="en-US" altLang="ko-KR" sz="2400" dirty="0"/>
              <a:t>(iOS, Android</a:t>
            </a:r>
            <a:r>
              <a:rPr lang="ko-KR" altLang="en-US" sz="2400" dirty="0"/>
              <a:t>도 지원</a:t>
            </a:r>
            <a:r>
              <a:rPr lang="en-US" altLang="ko-KR" sz="2400" dirty="0"/>
              <a:t>).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오픈 소스이며 </a:t>
            </a:r>
            <a:r>
              <a:rPr lang="en-US" altLang="ko-KR" sz="2400" dirty="0"/>
              <a:t>Boost </a:t>
            </a:r>
            <a:r>
              <a:rPr lang="ko-KR" altLang="en-US" sz="2400" dirty="0"/>
              <a:t>소프트웨어 </a:t>
            </a:r>
            <a:r>
              <a:rPr lang="ko-KR" altLang="en-US" sz="2400" dirty="0" err="1"/>
              <a:t>라이센스를</a:t>
            </a:r>
            <a:r>
              <a:rPr lang="ko-KR" altLang="en-US" sz="2400" dirty="0"/>
              <a:t> 채용하고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그래서 완전하게 무료로 사용할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6374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613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서버가 실행 중인 </a:t>
            </a:r>
            <a:r>
              <a:rPr lang="en-US" altLang="ko-KR" sz="2400" dirty="0"/>
              <a:t>OS</a:t>
            </a:r>
            <a:r>
              <a:rPr lang="ko-KR" altLang="en-US" sz="2400" dirty="0"/>
              <a:t>와 </a:t>
            </a:r>
            <a:r>
              <a:rPr lang="ko-KR" altLang="en-US" sz="2400" dirty="0" err="1"/>
              <a:t>디렉토리</a:t>
            </a:r>
            <a:r>
              <a:rPr lang="ko-KR" altLang="en-US" sz="2400" dirty="0"/>
              <a:t> 등을 알고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SystemConfiguration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90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https://pocoproject.org/docs/Poco.Util.SystemConfiguration.html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04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65808"/>
              </p:ext>
            </p:extLst>
          </p:nvPr>
        </p:nvGraphicFramePr>
        <p:xfrm>
          <a:off x="1962807" y="948301"/>
          <a:ext cx="8127124" cy="3855720"/>
        </p:xfrm>
        <a:graphic>
          <a:graphicData uri="http://schemas.openxmlformats.org/drawingml/2006/table">
            <a:tbl>
              <a:tblPr/>
              <a:tblGrid>
                <a:gridCol w="3121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Property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OS </a:t>
                      </a:r>
                      <a:r>
                        <a:rPr lang="ko-KR" altLang="en-US" sz="2000" dirty="0">
                          <a:effectLst/>
                        </a:rPr>
                        <a:t>이름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system.osVersion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>
                          <a:effectLst/>
                        </a:rPr>
                        <a:t>버전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system.osArchitecture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>
                          <a:effectLst/>
                        </a:rPr>
                        <a:t>아키텍처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system.nodeName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err="1">
                          <a:effectLst/>
                        </a:rPr>
                        <a:t>노드</a:t>
                      </a:r>
                      <a:r>
                        <a:rPr lang="ja-JP" altLang="en-US" sz="2000" dirty="0">
                          <a:effectLst/>
                        </a:rPr>
                        <a:t>（</a:t>
                      </a:r>
                      <a:r>
                        <a:rPr lang="ko-KR" altLang="en-US" sz="2000" dirty="0">
                          <a:effectLst/>
                        </a:rPr>
                        <a:t>혹은 호스트</a:t>
                      </a:r>
                      <a:r>
                        <a:rPr lang="ja-JP" altLang="en-US" sz="2000" dirty="0">
                          <a:effectLst/>
                        </a:rPr>
                        <a:t>）</a:t>
                      </a:r>
                      <a:r>
                        <a:rPr lang="ko-KR" altLang="en-US" sz="2000" dirty="0">
                          <a:effectLst/>
                        </a:rPr>
                        <a:t>이름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system.currentDir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현재의 작업 </a:t>
                      </a:r>
                      <a:r>
                        <a:rPr lang="ko-KR" altLang="en-US" sz="2000" dirty="0" err="1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system.homeDir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유저의 홈 </a:t>
                      </a:r>
                      <a:r>
                        <a:rPr lang="ko-KR" altLang="en-US" sz="2000" dirty="0" err="1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system.tempDir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시스템의</a:t>
                      </a:r>
                      <a:r>
                        <a:rPr lang="ko-KR" altLang="en-US" sz="2000" baseline="0" dirty="0">
                          <a:effectLst/>
                        </a:rPr>
                        <a:t> 임시 </a:t>
                      </a:r>
                      <a:r>
                        <a:rPr lang="ko-KR" altLang="en-US" sz="2000" baseline="0" dirty="0" err="1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system.dateTime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UTC </a:t>
                      </a:r>
                      <a:r>
                        <a:rPr lang="ko-KR" altLang="en-US" sz="2000" dirty="0">
                          <a:effectLst/>
                        </a:rPr>
                        <a:t>시각</a:t>
                      </a:r>
                      <a:r>
                        <a:rPr lang="ja-JP" altLang="en-US" sz="2000" dirty="0">
                          <a:effectLst/>
                        </a:rPr>
                        <a:t>（</a:t>
                      </a:r>
                      <a:r>
                        <a:rPr lang="en-US" altLang="ja-JP" sz="2000" dirty="0">
                          <a:effectLst/>
                        </a:rPr>
                        <a:t>ISO 8601 </a:t>
                      </a:r>
                      <a:r>
                        <a:rPr lang="ko-KR" altLang="en-US" sz="2000" dirty="0">
                          <a:effectLst/>
                        </a:rPr>
                        <a:t>포맷</a:t>
                      </a:r>
                      <a:r>
                        <a:rPr lang="ja-JP" altLang="en-US" sz="2000" dirty="0">
                          <a:effectLst/>
                        </a:rPr>
                        <a:t>）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system.pid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현재의 프로세스 </a:t>
                      </a:r>
                      <a:r>
                        <a:rPr lang="en-US" altLang="ja-JP" sz="2000" dirty="0">
                          <a:effectLst/>
                        </a:rPr>
                        <a:t>ID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system.env.&lt;NAME&gt;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환경 변수 </a:t>
                      </a:r>
                      <a:r>
                        <a:rPr lang="en-US" altLang="ko-KR" sz="2000" dirty="0">
                          <a:effectLst/>
                        </a:rPr>
                        <a:t>&lt;</a:t>
                      </a:r>
                      <a:r>
                        <a:rPr lang="en-US" sz="2000" dirty="0">
                          <a:effectLst/>
                        </a:rPr>
                        <a:t>NAME&gt; </a:t>
                      </a:r>
                      <a:r>
                        <a:rPr lang="ko-KR" altLang="en-US" sz="2000" dirty="0">
                          <a:effectLst/>
                        </a:rPr>
                        <a:t>의 설정</a:t>
                      </a:r>
                      <a:r>
                        <a:rPr lang="ko-KR" altLang="en-US" sz="2000" baseline="0" dirty="0">
                          <a:effectLst/>
                        </a:rPr>
                        <a:t> 값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312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73" y="0"/>
            <a:ext cx="848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16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디버깅을 위해서 실행 중인 코드의 파일 이름과</a:t>
            </a:r>
            <a:r>
              <a:rPr lang="en-US" altLang="ko-KR" sz="2400" dirty="0"/>
              <a:t>, </a:t>
            </a:r>
            <a:r>
              <a:rPr lang="ko-KR" altLang="en-US" sz="2400" dirty="0"/>
              <a:t>행 번호를 알아야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::NDC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https://pocoproject.org/docs/Poco.NestedDiagnosticContext.html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31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4194" y="164629"/>
            <a:ext cx="1057340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Neil Harrison의 ＂Patterns for Logging Diagnostic Messages＂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토대로 하고 있다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・NDC는 아래를 포함하는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정보를 가진다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r>
              <a:rPr lang="ko-KR" altLang="en-US" sz="2400" dirty="0"/>
              <a:t>      ・정보 문자열（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이름）</a:t>
            </a:r>
          </a:p>
          <a:p>
            <a:r>
              <a:rPr lang="ko-KR" altLang="en-US" sz="2400" dirty="0"/>
              <a:t>      ・소스 코드의 파일 이름과 행 수</a:t>
            </a:r>
          </a:p>
          <a:p>
            <a:r>
              <a:rPr lang="ko-KR" altLang="en-US" sz="2400" dirty="0"/>
              <a:t>・NDC는 특히 로그 메시지에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정보의 태그를 붙일 때 편리하다（</a:t>
            </a:r>
            <a:r>
              <a:rPr lang="ko-KR" altLang="en-US" sz="2400" dirty="0" err="1"/>
              <a:t>스택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트레이스</a:t>
            </a:r>
            <a:r>
              <a:rPr lang="ko-KR" altLang="en-US" sz="2400" dirty="0"/>
              <a:t>）</a:t>
            </a:r>
          </a:p>
          <a:p>
            <a:r>
              <a:rPr lang="ko-KR" altLang="en-US" sz="2400" dirty="0"/>
              <a:t>・모든 </a:t>
            </a:r>
            <a:r>
              <a:rPr lang="ko-KR" altLang="en-US" sz="2400" dirty="0" err="1"/>
              <a:t>스레드는</a:t>
            </a:r>
            <a:r>
              <a:rPr lang="ko-KR" altLang="en-US" sz="2400" dirty="0"/>
              <a:t> 자신의 NDC를 가진다</a:t>
            </a:r>
          </a:p>
          <a:p>
            <a:r>
              <a:rPr lang="ko-KR" altLang="en-US" sz="2400" dirty="0"/>
              <a:t>・#include ＂Poco/NestedDiagnosticContext.h＂</a:t>
            </a:r>
            <a:r>
              <a:rPr lang="ko-KR" altLang="en-US" sz="2400" dirty="0" err="1"/>
              <a:t>로</a:t>
            </a:r>
            <a:r>
              <a:rPr lang="ko-KR" altLang="en-US" sz="2400" dirty="0"/>
              <a:t> 사용할 수 있다</a:t>
            </a:r>
          </a:p>
          <a:p>
            <a:r>
              <a:rPr lang="ko-KR" altLang="en-US" sz="2400" dirty="0"/>
              <a:t>・NDCScope 클래스는 </a:t>
            </a:r>
            <a:r>
              <a:rPr lang="ko-KR" altLang="en-US" sz="2400" dirty="0" err="1"/>
              <a:t>메소드에</a:t>
            </a:r>
            <a:r>
              <a:rPr lang="ko-KR" altLang="en-US" sz="2400" dirty="0"/>
              <a:t> 들어갈 때에 </a:t>
            </a:r>
            <a:r>
              <a:rPr lang="ko-KR" altLang="en-US" sz="2400" dirty="0" err="1"/>
              <a:t>컨텍스트를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스택에</a:t>
            </a:r>
            <a:r>
              <a:rPr lang="ko-KR" altLang="en-US" sz="2400" dirty="0"/>
              <a:t> 넣고</a:t>
            </a:r>
            <a:r>
              <a:rPr lang="en-US" altLang="ko-KR" sz="2400" dirty="0"/>
              <a:t>, </a:t>
            </a:r>
            <a:r>
              <a:rPr lang="ko-KR" altLang="en-US" sz="2400" dirty="0"/>
              <a:t>종료 시에 빼내는 처리를 </a:t>
            </a:r>
            <a:r>
              <a:rPr lang="ko-KR" altLang="en-US" sz="2400" dirty="0" err="1"/>
              <a:t>도운다</a:t>
            </a:r>
            <a:endParaRPr lang="ko-KR" altLang="en-US" sz="2400" dirty="0"/>
          </a:p>
          <a:p>
            <a:r>
              <a:rPr lang="ko-KR" altLang="en-US" sz="2400" dirty="0"/>
              <a:t>・poco_ndc(func), poco_ndc_dbg(func)</a:t>
            </a:r>
          </a:p>
          <a:p>
            <a:r>
              <a:rPr lang="ko-KR" altLang="en-US" sz="2400" dirty="0"/>
              <a:t>      NDCScope를 선언한다（poco_ndc_dbg는 디버그 </a:t>
            </a:r>
            <a:r>
              <a:rPr lang="ko-KR" altLang="en-US" sz="2400" dirty="0" err="1"/>
              <a:t>빌드</a:t>
            </a:r>
            <a:r>
              <a:rPr lang="ko-KR" altLang="en-US" sz="2400" dirty="0"/>
              <a:t> 시에만）</a:t>
            </a:r>
          </a:p>
          <a:p>
            <a:r>
              <a:rPr lang="ko-KR" altLang="en-US" sz="2400" dirty="0"/>
              <a:t>・</a:t>
            </a:r>
            <a:r>
              <a:rPr lang="ko-KR" altLang="en-US" sz="2400" dirty="0" err="1"/>
              <a:t>스택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트레이스를</a:t>
            </a:r>
            <a:r>
              <a:rPr lang="ko-KR" altLang="en-US" sz="2400" dirty="0"/>
              <a:t> 출력할 때 NDC::dump()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사용한다</a:t>
            </a:r>
          </a:p>
          <a:p>
            <a:r>
              <a:rPr lang="ko-KR" altLang="en-US" sz="2400" dirty="0"/>
              <a:t>・메모: NestedDiagnosticContext는 NDC라고 typedef 되어 있다</a:t>
            </a:r>
          </a:p>
        </p:txBody>
      </p:sp>
    </p:spTree>
    <p:extLst>
      <p:ext uri="{BB962C8B-B14F-4D97-AF65-F5344CB8AC3E}">
        <p14:creationId xmlns:p14="http://schemas.microsoft.com/office/powerpoint/2010/main" val="6292170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16" y="22751"/>
            <a:ext cx="7283012" cy="6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824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SQLite</a:t>
            </a:r>
            <a:r>
              <a:rPr lang="ko-KR" altLang="en-US" sz="2400" dirty="0"/>
              <a:t>를 사용해야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::Data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https://pocoproject.org/docs/package-Data_SQLite.SQLite.html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737" y="5152131"/>
            <a:ext cx="2425132" cy="13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523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27" y="0"/>
            <a:ext cx="7735159" cy="61708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657" y="6349492"/>
            <a:ext cx="11960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https://jundolssite.wordpress.com/2012/04/08/poco-lib%EB%A5%BC-%EC%9D%B4%EC%9A%A9%ED%95%9C-sqlite-%EC%82%AC%EC%9A%A9%ED%95%98%EA%B8%B0/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29014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34454" y="1051034"/>
            <a:ext cx="594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서버 시작할 때 초기화도 하고</a:t>
            </a:r>
            <a:r>
              <a:rPr lang="en-US" altLang="ko-KR" sz="2400" dirty="0"/>
              <a:t>, </a:t>
            </a:r>
            <a:r>
              <a:rPr lang="ko-KR" altLang="en-US" sz="2400" dirty="0"/>
              <a:t>콘솔 명령어 입력도 받고</a:t>
            </a:r>
            <a:r>
              <a:rPr lang="en-US" altLang="ko-KR" sz="2400" dirty="0"/>
              <a:t>, Ctrl-C</a:t>
            </a:r>
            <a:r>
              <a:rPr lang="ko-KR" altLang="en-US" sz="2400" dirty="0"/>
              <a:t>를 누를 때까지 대기도 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ServerApplication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https://pocoproject.org/docs/Poco.Util.ServerApplication.html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Sample_ServerApplication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724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4910" y="477395"/>
            <a:ext cx="101740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보통의 애플리케이션은 Poco::Util::Application 클래스를 상속해서 초기화</a:t>
            </a:r>
            <a:r>
              <a:rPr lang="en-US" altLang="ko-KR" sz="2400" dirty="0"/>
              <a:t>, </a:t>
            </a:r>
            <a:r>
              <a:rPr lang="ko-KR" altLang="en-US" sz="2400" dirty="0"/>
              <a:t>실행 및 종료 처리를 </a:t>
            </a:r>
            <a:r>
              <a:rPr lang="ko-KR" altLang="en-US" sz="2400" dirty="0" err="1"/>
              <a:t>오버라이드한</a:t>
            </a:r>
            <a:r>
              <a:rPr lang="ko-KR" altLang="en-US" sz="2400" dirty="0"/>
              <a:t> 클래스를 구현한다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Poco::Util::ServerApplication 클래스는 애플리케이션을 서버로서 이용하는 경우에 편리한 기능이 추가 되어 있다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가장 최소한 </a:t>
            </a:r>
            <a:r>
              <a:rPr lang="ko-KR" altLang="en-US" sz="2400" dirty="0" err="1"/>
              <a:t>오버라이드</a:t>
            </a:r>
            <a:r>
              <a:rPr lang="ko-KR" altLang="en-US" sz="2400" dirty="0"/>
              <a:t> 해야 하는 함수는 메인 실행 처리를 기술하는 main 함수이다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main 함수는 protected로 되어 있듯이 외부의 클래스에서는 직접 호출할 수 없다</a:t>
            </a:r>
            <a:r>
              <a:rPr lang="en-US" altLang="ko-KR" sz="2400" dirty="0"/>
              <a:t>.</a:t>
            </a:r>
            <a:r>
              <a:rPr lang="ko-KR" altLang="en-US" sz="2400" dirty="0"/>
              <a:t> 애플리케이션 실행은 공개 함수인 </a:t>
            </a:r>
            <a:r>
              <a:rPr lang="en-US" altLang="ko-KR" sz="2400" dirty="0"/>
              <a:t>run </a:t>
            </a:r>
            <a:r>
              <a:rPr lang="ko-KR" altLang="en-US" sz="2400" dirty="0"/>
              <a:t>함수를 호출하는 것으로 실행한다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539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09" y="520442"/>
            <a:ext cx="6631170" cy="60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264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4910" y="477395"/>
            <a:ext cx="101740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Application 클래스의 </a:t>
            </a:r>
            <a:r>
              <a:rPr lang="en-US" altLang="ko-KR" sz="2400" dirty="0"/>
              <a:t>run </a:t>
            </a:r>
            <a:r>
              <a:rPr lang="ko-KR" altLang="en-US" sz="2400" dirty="0"/>
              <a:t>함수 내부에서 main 함수가 호출된다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또 </a:t>
            </a:r>
            <a:r>
              <a:rPr lang="en-US" altLang="ko-KR" sz="2400" dirty="0"/>
              <a:t>main </a:t>
            </a:r>
            <a:r>
              <a:rPr lang="ko-KR" altLang="en-US" sz="2400" dirty="0"/>
              <a:t>함수의 예외를 보충하고 싶은 경우 </a:t>
            </a:r>
            <a:r>
              <a:rPr lang="ko-KR" altLang="en-US" sz="2400" dirty="0" err="1"/>
              <a:t>로깅</a:t>
            </a:r>
            <a:r>
              <a:rPr lang="ko-KR" altLang="en-US" sz="2400" dirty="0"/>
              <a:t> 처리 등이 </a:t>
            </a:r>
            <a:r>
              <a:rPr lang="ko-KR" altLang="en-US" sz="2400" dirty="0" err="1"/>
              <a:t>캡술화</a:t>
            </a:r>
            <a:r>
              <a:rPr lang="ko-KR" altLang="en-US" sz="2400" dirty="0"/>
              <a:t> 되어 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sz="2400" dirty="0"/>
          </a:p>
          <a:p>
            <a:r>
              <a:rPr lang="ko-KR" altLang="en-US" sz="2400" dirty="0"/>
              <a:t>main 함수와 같이 </a:t>
            </a:r>
            <a:r>
              <a:rPr lang="ko-KR" altLang="en-US" sz="2400" dirty="0" err="1"/>
              <a:t>오버라이드</a:t>
            </a:r>
            <a:r>
              <a:rPr lang="ko-KR" altLang="en-US" sz="2400" dirty="0"/>
              <a:t> 하는 함수로는 초기화 처리를 기술하는 initialize()</a:t>
            </a:r>
            <a:r>
              <a:rPr lang="en-US" altLang="ko-KR" sz="2400" dirty="0"/>
              <a:t>, </a:t>
            </a:r>
            <a:r>
              <a:rPr lang="ko-KR" altLang="en-US" sz="2400" dirty="0"/>
              <a:t>종료 처리를 기술하는 uninitialize() 등이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8076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764" y="216676"/>
            <a:ext cx="50870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/>
              <a:t>defineOptoins()</a:t>
            </a:r>
            <a:r>
              <a:rPr lang="ko-KR" altLang="en-US" sz="2400"/>
              <a:t> 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명령어 라인에서 주어진 옵션을 정의하기 위한 멤버 함수 이다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개개의 옵션을 가리키는 것은 Poco::Util::Option으로</a:t>
            </a:r>
            <a:r>
              <a:rPr lang="en-US" altLang="ko-KR" sz="2400"/>
              <a:t>, </a:t>
            </a:r>
            <a:r>
              <a:rPr lang="ko-KR" altLang="en-US" sz="2400"/>
              <a:t>옵션 이름과 설명</a:t>
            </a:r>
            <a:r>
              <a:rPr lang="en-US" altLang="ko-KR" sz="2400"/>
              <a:t>, </a:t>
            </a:r>
            <a:r>
              <a:rPr lang="ko-KR" altLang="en-US" sz="2400"/>
              <a:t>인수의 유무</a:t>
            </a:r>
            <a:r>
              <a:rPr lang="en-US" altLang="ko-KR" sz="2400"/>
              <a:t>, </a:t>
            </a:r>
            <a:r>
              <a:rPr lang="ko-KR" altLang="en-US" sz="2400"/>
              <a:t>인수의 값을 검증하기 위한 발리데이터 등을 지정할 수 있다</a:t>
            </a:r>
            <a:r>
              <a:rPr lang="en-US" altLang="ko-KR" sz="240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95"/>
            <a:ext cx="6779172" cy="48093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1586" y="5110767"/>
            <a:ext cx="112933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옵션이 주어진 경우 callback()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지정된 </a:t>
            </a:r>
            <a:r>
              <a:rPr lang="ko-KR" altLang="en-US" sz="2400" dirty="0" err="1"/>
              <a:t>콜백이</a:t>
            </a:r>
            <a:r>
              <a:rPr lang="ko-KR" altLang="en-US" sz="2400" dirty="0"/>
              <a:t> 동작한다</a:t>
            </a:r>
            <a:r>
              <a:rPr lang="en-US" altLang="ko-KR" sz="2400" dirty="0"/>
              <a:t>.</a:t>
            </a:r>
            <a:r>
              <a:rPr lang="ko-KR" altLang="en-US" sz="2400" dirty="0"/>
              <a:t> HandleTargetOption() 에서는 주어진 </a:t>
            </a:r>
            <a:r>
              <a:rPr lang="ko-KR" altLang="en-US" sz="2400" dirty="0" err="1"/>
              <a:t>디렉토를</a:t>
            </a:r>
            <a:r>
              <a:rPr lang="ko-KR" altLang="en-US" sz="2400" dirty="0"/>
              <a:t> 감시하는 </a:t>
            </a:r>
            <a:r>
              <a:rPr lang="en-US" altLang="ko-KR" sz="2400" dirty="0"/>
              <a:t>Watcher</a:t>
            </a:r>
            <a:r>
              <a:rPr lang="ko-KR" altLang="en-US" sz="2400" dirty="0"/>
              <a:t>를 초기화 하고 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r>
              <a:rPr lang="ko-KR" altLang="en-US" sz="2400" dirty="0"/>
              <a:t>Poco::Util::OptionCallback은 클래스 템플릿으로 애플리케이션의 옵션 처리 </a:t>
            </a:r>
            <a:r>
              <a:rPr lang="ko-KR" altLang="en-US" sz="2400" dirty="0" err="1"/>
              <a:t>메소드를</a:t>
            </a:r>
            <a:r>
              <a:rPr lang="ko-KR" altLang="en-US" sz="2400" dirty="0"/>
              <a:t> 기동하기 위한 </a:t>
            </a:r>
            <a:r>
              <a:rPr lang="ko-KR" altLang="en-US" sz="2400" dirty="0" err="1"/>
              <a:t>클로져를</a:t>
            </a:r>
            <a:r>
              <a:rPr lang="ko-KR" altLang="en-US" sz="2400" dirty="0"/>
              <a:t> 만든다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938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0993" y="4705273"/>
            <a:ext cx="3239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설정 파일을 로딩한다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4" y="295838"/>
            <a:ext cx="8752955" cy="41899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69" y="4936104"/>
            <a:ext cx="4839520" cy="14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44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o many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6138" y="6264166"/>
            <a:ext cx="568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너무 많아서 이번은 여기까지만</a:t>
            </a:r>
            <a:r>
              <a:rPr lang="en-US" altLang="ko-KR" dirty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6359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3" y="0"/>
            <a:ext cx="529031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29488" y="147145"/>
            <a:ext cx="563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다루지 못한 것들은 여기에</a:t>
            </a:r>
            <a:r>
              <a:rPr lang="en-US" altLang="ko-KR" sz="3200" b="1" dirty="0"/>
              <a:t>...</a:t>
            </a:r>
            <a:endParaRPr lang="ko-KR" altLang="en-US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3531475" y="6395573"/>
            <a:ext cx="850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https://jira.gamevilcom2us.com/wiki/pages/viewpage.action?pageId=137393597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35801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10" y="42040"/>
            <a:ext cx="10044030" cy="62718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96054" y="6313843"/>
            <a:ext cx="728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https://calendar.google.com/calendar/r/month/2018/10/1?tab=mc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64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9488" y="821518"/>
            <a:ext cx="10894140" cy="611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Any</a:t>
            </a:r>
            <a:r>
              <a:rPr lang="ko-KR" altLang="en-US" sz="2400" dirty="0"/>
              <a:t>와</a:t>
            </a:r>
            <a:r>
              <a:rPr lang="en-US" altLang="ko-KR" sz="2400" dirty="0"/>
              <a:t> </a:t>
            </a:r>
            <a:r>
              <a:rPr lang="en-US" altLang="ja-JP" sz="2400" dirty="0" err="1"/>
              <a:t>DynamicAny</a:t>
            </a:r>
            <a:r>
              <a:rPr lang="ja-JP" altLang="en-US" sz="2400" dirty="0"/>
              <a:t> </a:t>
            </a:r>
            <a:r>
              <a:rPr lang="ko-KR" altLang="en-US" sz="2400" dirty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캐시 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암호 기술</a:t>
            </a:r>
            <a:r>
              <a:rPr lang="en-US" altLang="ko-KR" sz="2400" dirty="0"/>
              <a:t>(</a:t>
            </a:r>
            <a:r>
              <a:rPr lang="ko-KR" altLang="en-US" sz="2400" dirty="0"/>
              <a:t>암호 해시</a:t>
            </a:r>
            <a:r>
              <a:rPr lang="en-US" altLang="ko-KR" sz="2400" dirty="0"/>
              <a:t>, </a:t>
            </a:r>
            <a:r>
              <a:rPr lang="en-US" altLang="ja-JP" sz="2400" dirty="0" err="1"/>
              <a:t>OpenSSL</a:t>
            </a:r>
            <a:r>
              <a:rPr lang="ko-KR" altLang="en-US" sz="2400" dirty="0"/>
              <a:t>에 토대를 둔 암호화</a:t>
            </a:r>
            <a:r>
              <a:rPr lang="ja-JP" altLang="en-US" sz="2400" dirty="0"/>
              <a:t>）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날짜와 시간 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이벤트</a:t>
            </a:r>
            <a:r>
              <a:rPr lang="en-US" altLang="ko-KR" sz="2400" dirty="0"/>
              <a:t>(</a:t>
            </a:r>
            <a:r>
              <a:rPr lang="ko-KR" altLang="en-US" sz="2400" dirty="0"/>
              <a:t>시그널</a:t>
            </a:r>
            <a:r>
              <a:rPr lang="en-US" altLang="ko-KR" sz="2400" dirty="0"/>
              <a:t>/</a:t>
            </a:r>
            <a:r>
              <a:rPr lang="ko-KR" altLang="en-US" sz="2400" dirty="0"/>
              <a:t>슬롯</a:t>
            </a:r>
            <a:r>
              <a:rPr lang="en-US" altLang="ko-KR" sz="2400" dirty="0"/>
              <a:t>)</a:t>
            </a:r>
            <a:r>
              <a:rPr lang="ko-KR" altLang="en-US" sz="2400" dirty="0"/>
              <a:t>와 통지 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파일 전송을 위한 </a:t>
            </a:r>
            <a:r>
              <a:rPr lang="en-US" altLang="ko-KR" sz="2400" dirty="0"/>
              <a:t>FTP </a:t>
            </a:r>
            <a:r>
              <a:rPr lang="ko-KR" altLang="en-US" sz="2400" dirty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 </a:t>
            </a:r>
            <a:r>
              <a:rPr lang="en-US" altLang="ko-KR" sz="2400" dirty="0"/>
              <a:t>path </a:t>
            </a:r>
            <a:r>
              <a:rPr lang="ko-KR" altLang="en-US" sz="2400" dirty="0"/>
              <a:t>조작과 파일 </a:t>
            </a:r>
            <a:r>
              <a:rPr lang="ko-KR" altLang="en-US" sz="2400" dirty="0" err="1"/>
              <a:t>리스팅을</a:t>
            </a:r>
            <a:r>
              <a:rPr lang="ko-KR" altLang="en-US" sz="2400" dirty="0"/>
              <a:t> 할 수 있는 파일 시스템 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HTML</a:t>
            </a:r>
            <a:r>
              <a:rPr lang="ja-JP" altLang="en-US" sz="2400" dirty="0"/>
              <a:t> </a:t>
            </a:r>
            <a:r>
              <a:rPr lang="ko-KR" altLang="en-US" sz="2400" dirty="0"/>
              <a:t>조작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HTTP </a:t>
            </a:r>
            <a:r>
              <a:rPr lang="ko-KR" altLang="en-US" sz="2400" dirty="0"/>
              <a:t>서버와 클라이언트</a:t>
            </a:r>
            <a:r>
              <a:rPr lang="en-US" altLang="ko-KR" sz="2400" dirty="0"/>
              <a:t>(</a:t>
            </a:r>
            <a:r>
              <a:rPr lang="ko-KR" altLang="en-US" sz="2400" dirty="0"/>
              <a:t>안전함</a:t>
            </a:r>
            <a:r>
              <a:rPr lang="en-US" altLang="ko-KR" sz="2400" dirty="0"/>
              <a:t>), C++ </a:t>
            </a:r>
            <a:r>
              <a:rPr lang="ko-KR" altLang="en-US" sz="2400" dirty="0"/>
              <a:t>서버 페이지 컴파일러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로깅</a:t>
            </a:r>
            <a:r>
              <a:rPr lang="ko-KR" altLang="en-US" sz="2400" dirty="0"/>
              <a:t> 프레임워크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04" y="29218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918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1" y="22911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0" y="989674"/>
            <a:ext cx="109435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멀티스레딩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스레드</a:t>
            </a:r>
            <a:r>
              <a:rPr lang="en-US" altLang="ko-KR" sz="2400" dirty="0"/>
              <a:t>, </a:t>
            </a:r>
            <a:r>
              <a:rPr lang="ko-KR" altLang="en-US" sz="2400" dirty="0"/>
              <a:t>동기</a:t>
            </a:r>
            <a:r>
              <a:rPr lang="en-US" altLang="ko-KR" sz="2400" dirty="0"/>
              <a:t>, </a:t>
            </a:r>
            <a:r>
              <a:rPr lang="ko-KR" altLang="en-US" sz="2400" dirty="0"/>
              <a:t>편리 기능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비동기</a:t>
            </a:r>
            <a:r>
              <a:rPr lang="ko-KR" altLang="en-US" sz="2400" dirty="0"/>
              <a:t>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지연 처리 등</a:t>
            </a:r>
            <a:r>
              <a:rPr lang="en-US" altLang="ko-KR" sz="2400" dirty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수신용 </a:t>
            </a:r>
            <a:r>
              <a:rPr lang="en-US" altLang="ko-KR" sz="2400" dirty="0"/>
              <a:t>POP3 </a:t>
            </a:r>
            <a:r>
              <a:rPr lang="ko-KR" altLang="en-US" sz="2400" dirty="0"/>
              <a:t>클라이언트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 추상화</a:t>
            </a:r>
            <a:r>
              <a:rPr lang="en-US" altLang="ko-KR" sz="2400" dirty="0"/>
              <a:t>: </a:t>
            </a:r>
            <a:r>
              <a:rPr lang="ko-KR" altLang="en-US" sz="2400" dirty="0"/>
              <a:t>한번의 코딩으로 다양한 플랫폼에서 컴파일하고 동작 시킬 수 있다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프로세스간 통신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Reactor</a:t>
            </a:r>
            <a:r>
              <a:rPr lang="ko-KR" altLang="en-US" sz="2400" dirty="0"/>
              <a:t> 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PCRE</a:t>
            </a:r>
            <a:r>
              <a:rPr lang="ko-KR" altLang="en-US" sz="2400" dirty="0"/>
              <a:t>를 기초한 정규 표현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송신용 </a:t>
            </a:r>
            <a:r>
              <a:rPr lang="en-US" altLang="ko-KR" sz="2400" dirty="0"/>
              <a:t>SMTP </a:t>
            </a:r>
            <a:r>
              <a:rPr lang="ko-KR" altLang="en-US" sz="2400" dirty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SQL </a:t>
            </a:r>
            <a:r>
              <a:rPr lang="ko-KR" altLang="en-US" sz="2400" dirty="0"/>
              <a:t>데이터베이스 조작</a:t>
            </a:r>
            <a:r>
              <a:rPr lang="ja-JP" altLang="en-US" sz="2400" dirty="0"/>
              <a:t> </a:t>
            </a:r>
            <a:r>
              <a:rPr lang="en-US" altLang="ja-JP" sz="2400" dirty="0"/>
              <a:t>(SQLite, MySQL, ODBC)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err="1"/>
              <a:t>OpenSSL</a:t>
            </a:r>
            <a:r>
              <a:rPr lang="ko-KR" altLang="en-US" sz="2400" dirty="0"/>
              <a:t>에 기초한 </a:t>
            </a:r>
            <a:r>
              <a:rPr lang="en-US" altLang="ja-JP" sz="2400" dirty="0"/>
              <a:t>SSL/TLS</a:t>
            </a:r>
            <a:r>
              <a:rPr lang="ko-KR" altLang="en-US" sz="2400" dirty="0"/>
              <a:t>를 지원</a:t>
            </a:r>
          </a:p>
        </p:txBody>
      </p:sp>
    </p:spTree>
    <p:extLst>
      <p:ext uri="{BB962C8B-B14F-4D97-AF65-F5344CB8AC3E}">
        <p14:creationId xmlns:p14="http://schemas.microsoft.com/office/powerpoint/2010/main" val="101858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412" y="26064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87958" y="1094778"/>
            <a:ext cx="108731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공유 라이브러리와 클래스 </a:t>
            </a:r>
            <a:r>
              <a:rPr lang="ko-KR" altLang="en-US" sz="2400" dirty="0" err="1"/>
              <a:t>로더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포인터와 메모리 관리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소켓과 </a:t>
            </a:r>
            <a:r>
              <a:rPr lang="en-US" altLang="ko-KR" sz="2400" dirty="0"/>
              <a:t>RAW </a:t>
            </a:r>
            <a:r>
              <a:rPr lang="ko-KR" altLang="en-US" sz="2400" dirty="0"/>
              <a:t>소켓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스트림</a:t>
            </a:r>
            <a:r>
              <a:rPr lang="en-US" altLang="ko-KR" sz="2400" dirty="0"/>
              <a:t>: </a:t>
            </a:r>
            <a:r>
              <a:rPr lang="en-US" altLang="ja-JP" sz="2400" dirty="0"/>
              <a:t>Base64</a:t>
            </a:r>
            <a:r>
              <a:rPr lang="ko-KR" altLang="en-US" sz="2400" dirty="0"/>
              <a:t>와 바이너리 </a:t>
            </a:r>
            <a:r>
              <a:rPr lang="ko-KR" altLang="en-US" sz="2400" dirty="0" err="1"/>
              <a:t>엔코드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디코드</a:t>
            </a:r>
            <a:r>
              <a:rPr lang="en-US" altLang="ko-KR" sz="2400" dirty="0"/>
              <a:t>, </a:t>
            </a:r>
            <a:r>
              <a:rPr lang="ko-KR" altLang="en-US" sz="2400" dirty="0"/>
              <a:t>압축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), </a:t>
            </a:r>
            <a:r>
              <a:rPr lang="ko-KR" altLang="en-US" sz="2400" dirty="0" err="1"/>
              <a:t>개행</a:t>
            </a:r>
            <a:r>
              <a:rPr lang="ko-KR" altLang="en-US" sz="2400" dirty="0"/>
              <a:t> 코드 변환</a:t>
            </a:r>
            <a:r>
              <a:rPr lang="en-US" altLang="ko-KR" sz="2400" dirty="0"/>
              <a:t>, </a:t>
            </a:r>
            <a:r>
              <a:rPr lang="ko-KR" altLang="en-US" sz="2400" dirty="0"/>
              <a:t>메모리 읽기</a:t>
            </a:r>
            <a:r>
              <a:rPr lang="en-US" altLang="ko-KR" sz="2400" dirty="0"/>
              <a:t>/</a:t>
            </a:r>
            <a:r>
              <a:rPr lang="ko-KR" altLang="en-US" sz="2400" dirty="0"/>
              <a:t>쓰기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문자열 처리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TCP </a:t>
            </a:r>
            <a:r>
              <a:rPr lang="ko-KR" altLang="en-US" sz="2400" dirty="0"/>
              <a:t>서버 프레임워크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멀티스레드</a:t>
            </a:r>
            <a:r>
              <a:rPr lang="en-US" altLang="ko-KR" sz="2400" dirty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텍스트 </a:t>
            </a:r>
            <a:r>
              <a:rPr lang="ko-KR" altLang="en-US" sz="2400" dirty="0" err="1"/>
              <a:t>엔코딩과</a:t>
            </a:r>
            <a:r>
              <a:rPr lang="ko-KR" altLang="en-US" sz="2400" dirty="0"/>
              <a:t> 변환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Tuples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URI</a:t>
            </a:r>
            <a:r>
              <a:rPr lang="ja-JP" altLang="en-US" sz="2400" dirty="0"/>
              <a:t> </a:t>
            </a:r>
            <a:r>
              <a:rPr lang="ko-KR" altLang="en-US" sz="2400" dirty="0"/>
              <a:t>처리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7558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00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1006700" y="1115799"/>
            <a:ext cx="8064896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UTF-8</a:t>
            </a:r>
            <a:r>
              <a:rPr lang="ko-KR" altLang="en-US" sz="2400" dirty="0"/>
              <a:t>과 </a:t>
            </a:r>
            <a:r>
              <a:rPr lang="en-US" altLang="ja-JP" sz="2400" dirty="0"/>
              <a:t>Unicode</a:t>
            </a:r>
            <a:r>
              <a:rPr lang="ja-JP" altLang="en-US" sz="2400" dirty="0"/>
              <a:t> </a:t>
            </a:r>
            <a:r>
              <a:rPr lang="ko-KR" altLang="en-US" sz="2400" dirty="0"/>
              <a:t>지원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UUID </a:t>
            </a:r>
            <a:r>
              <a:rPr lang="ko-KR" altLang="en-US" sz="2400" dirty="0"/>
              <a:t>처리와 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파서</a:t>
            </a:r>
            <a:r>
              <a:rPr lang="en-US" altLang="ja-JP" sz="2400" dirty="0"/>
              <a:t>(SAX2, DOM)</a:t>
            </a:r>
            <a:r>
              <a:rPr lang="ko-KR" altLang="en-US" sz="2400" dirty="0"/>
              <a:t>와 </a:t>
            </a: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Zip</a:t>
            </a:r>
            <a:r>
              <a:rPr lang="ja-JP" altLang="en-US" sz="2400" dirty="0"/>
              <a:t> </a:t>
            </a:r>
            <a:r>
              <a:rPr lang="ko-KR" altLang="en-US" sz="2400" dirty="0"/>
              <a:t>파일 조작</a:t>
            </a:r>
          </a:p>
        </p:txBody>
      </p:sp>
    </p:spTree>
    <p:extLst>
      <p:ext uri="{BB962C8B-B14F-4D97-AF65-F5344CB8AC3E}">
        <p14:creationId xmlns:p14="http://schemas.microsoft.com/office/powerpoint/2010/main" val="228580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862" y="22911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와 목표와 미션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7862" y="949021"/>
            <a:ext cx="117295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</a:t>
            </a:r>
            <a:r>
              <a:rPr lang="en-US" altLang="ja-JP" sz="2400" dirty="0"/>
              <a:t> </a:t>
            </a:r>
            <a:r>
              <a:rPr lang="ko-KR" altLang="en-US" sz="2400" dirty="0"/>
              <a:t>애플리케이션을 </a:t>
            </a:r>
            <a:r>
              <a:rPr lang="ko-KR" altLang="en-US" sz="2400" dirty="0" err="1"/>
              <a:t>빌드할</a:t>
            </a:r>
            <a:r>
              <a:rPr lang="ko-KR" altLang="en-US" sz="2400" dirty="0"/>
              <a:t> 플랫폼에서 간단하게 사용할 수 있으며 강력하다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사용하면 높은 </a:t>
            </a:r>
            <a:r>
              <a:rPr lang="ko-KR" altLang="en-US" sz="2400" dirty="0" err="1"/>
              <a:t>이식성을</a:t>
            </a:r>
            <a:r>
              <a:rPr lang="ko-KR" altLang="en-US" sz="2400" dirty="0"/>
              <a:t> 가진 애플리케이션을 만들 수 있다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소프트웨어서 기업 애플리케이션까지 사용할 수 있는 모듈이다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불변이며 포괄적이며 사용하기 쉬운 인터페이스를 제공한다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</a:t>
            </a:r>
            <a:r>
              <a:rPr lang="ko-KR" altLang="en-US" sz="2400" dirty="0"/>
              <a:t>로 효율적으로 만들었다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복잡한 것보다 간단함을 좋아한다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일관된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코딩 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문서를 지향한다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소스 코드 질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</a:t>
            </a:r>
            <a:r>
              <a:rPr lang="en-US" altLang="ko-KR" sz="2400" dirty="0"/>
              <a:t>, </a:t>
            </a:r>
            <a:r>
              <a:rPr lang="ko-KR" altLang="en-US" sz="2400" dirty="0"/>
              <a:t>쉬운 이해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일관성을 가진 스타일과 테스트를 중요시 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 </a:t>
            </a:r>
            <a:r>
              <a:rPr lang="ko-KR" altLang="en-US" sz="2400" dirty="0"/>
              <a:t>팬이 되돌아 오는 것을 목표로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688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858" y="25013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기본 이념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2344" y="1210392"/>
            <a:ext cx="10736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코드 </a:t>
            </a:r>
            <a:r>
              <a:rPr lang="ko-KR" altLang="en-US" sz="2400" b="1" dirty="0" err="1"/>
              <a:t>퀄리티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스타일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일관성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가독성을</a:t>
            </a:r>
            <a:r>
              <a:rPr lang="ko-KR" altLang="en-US" sz="2400" b="1" dirty="0"/>
              <a:t> 중시</a:t>
            </a:r>
            <a:r>
              <a:rPr lang="ko-KR" altLang="en-US" sz="2400" dirty="0"/>
              <a:t>한다</a:t>
            </a:r>
            <a:r>
              <a:rPr lang="en-US" altLang="ko-KR" sz="2400" dirty="0"/>
              <a:t>. </a:t>
            </a:r>
            <a:r>
              <a:rPr lang="ko-KR" altLang="en-US" sz="2400" dirty="0"/>
              <a:t>모든 코드는 코딩 스타일 가이드를 따른다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테스트를 중시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모든 문제를 해결하기 보다 </a:t>
            </a:r>
            <a:r>
              <a:rPr lang="ko-KR" altLang="en-US" sz="2400" b="1" dirty="0"/>
              <a:t>실용적이며 우아한 디자인을 좋아한다</a:t>
            </a:r>
            <a:r>
              <a:rPr lang="en-US" altLang="ko-KR" sz="2400" dirty="0"/>
              <a:t>.</a:t>
            </a:r>
            <a:r>
              <a:rPr lang="ja-JP" altLang="en-US" sz="2400" dirty="0"/>
              <a:t>  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튼튼한 기반 위에 만든다</a:t>
            </a:r>
            <a:r>
              <a:rPr lang="en-US" altLang="ko-KR" sz="2400" dirty="0"/>
              <a:t>. </a:t>
            </a:r>
            <a:r>
              <a:rPr lang="ko-KR" altLang="en-US" sz="2400" dirty="0"/>
              <a:t>필요한 곳에 기존의 경험 있는 </a:t>
            </a:r>
            <a:r>
              <a:rPr lang="en-US" altLang="ko-KR" sz="2400" dirty="0"/>
              <a:t>C </a:t>
            </a:r>
            <a:r>
              <a:rPr lang="ko-KR" altLang="en-US" sz="2400" dirty="0"/>
              <a:t>라이브러리를 사용한다</a:t>
            </a:r>
            <a:r>
              <a:rPr lang="ja-JP" altLang="en-US" sz="2400" dirty="0"/>
              <a:t>（</a:t>
            </a:r>
            <a:r>
              <a:rPr lang="ko-KR" altLang="en-US" sz="2400" dirty="0"/>
              <a:t>예를 들면 </a:t>
            </a:r>
            <a:r>
              <a:rPr lang="en-US" altLang="ja-JP" sz="2400" dirty="0"/>
              <a:t>expat, 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, PCRE, SQLite</a:t>
            </a:r>
            <a:r>
              <a:rPr lang="ja-JP" altLang="en-US" sz="2400" dirty="0"/>
              <a:t>）</a:t>
            </a:r>
            <a:r>
              <a:rPr lang="en-US" altLang="ja-JP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3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9556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History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59555" y="958148"/>
            <a:ext cx="108384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2004</a:t>
            </a:r>
            <a:r>
              <a:rPr lang="ko-KR" altLang="en-US" sz="2400" dirty="0"/>
              <a:t>년 여름</a:t>
            </a:r>
            <a:r>
              <a:rPr lang="ja-JP" altLang="en-US" sz="2400" dirty="0"/>
              <a:t> </a:t>
            </a:r>
            <a:r>
              <a:rPr lang="en-US" altLang="ja-JP" sz="2400" dirty="0"/>
              <a:t>: Günter </a:t>
            </a:r>
            <a:r>
              <a:rPr lang="en-US" altLang="ja-JP" sz="2400" dirty="0" err="1"/>
              <a:t>Obiltschnig</a:t>
            </a:r>
            <a:r>
              <a:rPr lang="ko-KR" altLang="en-US" sz="2400" dirty="0"/>
              <a:t>가 개발을 시작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2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ko-KR" altLang="en-US" sz="2400" dirty="0"/>
              <a:t>처음 </a:t>
            </a:r>
            <a:r>
              <a:rPr lang="ko-KR" altLang="en-US" sz="2400" dirty="0" err="1"/>
              <a:t>릴리즈를</a:t>
            </a:r>
            <a:r>
              <a:rPr lang="en-US" altLang="ko-KR" sz="2400" dirty="0"/>
              <a:t> </a:t>
            </a:r>
            <a:r>
              <a:rPr lang="en-US" altLang="ja-JP" sz="2400" dirty="0" err="1"/>
              <a:t>SourceForge</a:t>
            </a:r>
            <a:r>
              <a:rPr lang="ko-KR" altLang="en-US" sz="2400" dirty="0"/>
              <a:t>에 했었다</a:t>
            </a:r>
            <a:r>
              <a:rPr lang="en-US" altLang="ja-JP" dirty="0"/>
              <a:t>(Release 0.91 </a:t>
            </a:r>
            <a:r>
              <a:rPr lang="en-US" altLang="ja-JP" dirty="0" err="1"/>
              <a:t>Sleepycat</a:t>
            </a:r>
            <a:r>
              <a:rPr lang="ja-JP" altLang="en-US" dirty="0"/>
              <a:t> </a:t>
            </a:r>
            <a:r>
              <a:rPr lang="ko-KR" altLang="en-US" dirty="0" err="1"/>
              <a:t>라이센스</a:t>
            </a:r>
            <a:r>
              <a:rPr lang="en-US" altLang="ja-JP" dirty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Aleksandar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Fabijanic</a:t>
            </a:r>
            <a:r>
              <a:rPr lang="ko-KR" altLang="en-US" sz="2400" dirty="0"/>
              <a:t>가 개발에 참가하였다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1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3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Boost</a:t>
            </a:r>
            <a:r>
              <a:rPr lang="ja-JP" altLang="en-US" sz="2400" dirty="0"/>
              <a:t> </a:t>
            </a:r>
            <a:r>
              <a:rPr lang="ko-KR" altLang="en-US" sz="2400" dirty="0" err="1"/>
              <a:t>라이센스로</a:t>
            </a:r>
            <a:r>
              <a:rPr lang="ko-KR" altLang="en-US" sz="2400" dirty="0"/>
              <a:t> 변경</a:t>
            </a:r>
            <a:r>
              <a:rPr lang="en-US" altLang="ko-KR" sz="2400" dirty="0"/>
              <a:t>. </a:t>
            </a:r>
            <a:r>
              <a:rPr lang="en-US" altLang="ja-JP" sz="2400" dirty="0"/>
              <a:t>POCO </a:t>
            </a:r>
            <a:r>
              <a:rPr lang="ko-KR" altLang="en-US" sz="2400" dirty="0"/>
              <a:t>커뮤니티 웹사이트 개설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8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2007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2010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1.3.7(</a:t>
            </a:r>
            <a:r>
              <a:rPr lang="ko-KR" altLang="en-US" sz="2400" dirty="0" err="1"/>
              <a:t>안정판</a:t>
            </a:r>
            <a:r>
              <a:rPr lang="en-US" altLang="ja-JP" sz="2400" dirty="0"/>
              <a:t>), 20</a:t>
            </a:r>
            <a:r>
              <a:rPr lang="ko-KR" altLang="en-US" sz="2400" dirty="0"/>
              <a:t>인 정도의 개발자가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수 백 프로젝트에서 사용되고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25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07772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1086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지원 플랫폼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7655" y="1052736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Linux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Mac OS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HP-UX, Solaris, AIX(</a:t>
            </a:r>
            <a:r>
              <a:rPr lang="ko-KR" altLang="en-US" sz="2400" dirty="0"/>
              <a:t>패치 필요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Embedded Linux (</a:t>
            </a:r>
            <a:r>
              <a:rPr lang="en-US" altLang="ko-KR" sz="2400" dirty="0" err="1"/>
              <a:t>uClibc</a:t>
            </a:r>
            <a:r>
              <a:rPr lang="ko-KR" altLang="en-US" sz="2400" dirty="0"/>
              <a:t>、</a:t>
            </a:r>
            <a:r>
              <a:rPr lang="en-US" altLang="ko-KR" sz="2400" dirty="0" err="1"/>
              <a:t>glibc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Windows Embedded 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QNX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2630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26238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사용 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35405" y="837911"/>
            <a:ext cx="75518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빌딩 자동 시스템 </a:t>
            </a:r>
            <a:r>
              <a:rPr lang="ko-KR" altLang="en-US" sz="2400" dirty="0" err="1"/>
              <a:t>미들웨어나</a:t>
            </a:r>
            <a:r>
              <a:rPr lang="en-US" altLang="ko-KR" sz="2400" dirty="0"/>
              <a:t> </a:t>
            </a:r>
            <a:r>
              <a:rPr lang="ko-KR" altLang="en-US" sz="2400" dirty="0"/>
              <a:t>디바이스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공장 자동화나 산업 설비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교통 정리 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의료용 애플리케이션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계측</a:t>
            </a:r>
            <a:r>
              <a:rPr lang="en-US" altLang="ko-KR" sz="2400" dirty="0"/>
              <a:t>, </a:t>
            </a:r>
            <a:r>
              <a:rPr lang="ko-KR" altLang="en-US" sz="2400" dirty="0"/>
              <a:t>수집</a:t>
            </a:r>
            <a:r>
              <a:rPr lang="en-US" altLang="ko-KR" sz="2400" dirty="0"/>
              <a:t>, </a:t>
            </a:r>
            <a:r>
              <a:rPr lang="ko-KR" altLang="en-US" sz="2400" dirty="0"/>
              <a:t>테스트 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가정용 전화 제품</a:t>
            </a:r>
            <a:r>
              <a:rPr lang="en-US" altLang="ko-KR" sz="2400" dirty="0"/>
              <a:t>, </a:t>
            </a:r>
            <a:r>
              <a:rPr lang="ko-KR" altLang="en-US" sz="2400" dirty="0"/>
              <a:t>홈 오토메이션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</a:t>
            </a:r>
            <a:r>
              <a:rPr lang="ko-KR" altLang="en-US" sz="2400" dirty="0" err="1"/>
              <a:t>그리드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항공 제어 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VoIP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표 판매기나 입장 </a:t>
            </a:r>
            <a:r>
              <a:rPr lang="ko-KR" altLang="en-US" sz="2400" dirty="0" err="1"/>
              <a:t>게이트</a:t>
            </a:r>
            <a:r>
              <a:rPr lang="ko-KR" altLang="en-US" sz="2400" dirty="0"/>
              <a:t> 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상용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145393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735" y="23610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0863" y="913528"/>
            <a:ext cx="83529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454 Life Sciences (Roche)</a:t>
            </a:r>
            <a:br>
              <a:rPr lang="ja-JP" altLang="en-US" sz="2400" dirty="0"/>
            </a:br>
            <a:r>
              <a:rPr lang="ko-KR" altLang="en-US" sz="2400" dirty="0"/>
              <a:t>새로운 고속 게놈 분석기에서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ACTIA Automotive</a:t>
            </a:r>
            <a:br>
              <a:rPr lang="ja-JP" altLang="en-US" sz="2400" dirty="0"/>
            </a:br>
            <a:r>
              <a:rPr lang="ko-KR" altLang="en-US" sz="2400" dirty="0"/>
              <a:t>자동차 진단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와 </a:t>
            </a:r>
            <a:r>
              <a:rPr lang="en-US" altLang="ja-JP" sz="2400" dirty="0"/>
              <a:t>OSP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Appcelerator</a:t>
            </a:r>
            <a:r>
              <a:rPr lang="en-US" altLang="ja-JP" sz="2400" dirty="0"/>
              <a:t> Titanium</a:t>
            </a:r>
            <a:br>
              <a:rPr lang="ja-JP" altLang="en-US" sz="2400" dirty="0"/>
            </a:br>
            <a:r>
              <a:rPr lang="ko-KR" altLang="en-US" sz="2400" dirty="0" err="1"/>
              <a:t>웹베이스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데스크탑</a:t>
            </a:r>
            <a:r>
              <a:rPr lang="ko-KR" altLang="en-US" sz="2400" dirty="0"/>
              <a:t> 애플리케이션용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CACE Technologies</a:t>
            </a:r>
            <a:br>
              <a:rPr lang="ja-JP" altLang="en-US" sz="2400" dirty="0"/>
            </a:br>
            <a:r>
              <a:rPr lang="ko-KR" altLang="en-US" sz="2400" dirty="0"/>
              <a:t>네트워크 모니터</a:t>
            </a:r>
            <a:r>
              <a:rPr lang="en-US" altLang="ko-KR" sz="2400" dirty="0"/>
              <a:t>/</a:t>
            </a:r>
            <a:r>
              <a:rPr lang="ko-KR" altLang="en-US" sz="2400" dirty="0"/>
              <a:t>해석 시작품에서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CodeLathe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Tonido</a:t>
            </a:r>
            <a:br>
              <a:rPr lang="ja-JP" altLang="en-US" sz="2400" dirty="0"/>
            </a:br>
            <a:r>
              <a:rPr lang="ko-KR" altLang="en-US" sz="2400" dirty="0"/>
              <a:t>웹 애플리케이션 플랫폼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7679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Comact </a:t>
            </a:r>
            <a:r>
              <a:rPr lang="en-US" altLang="ja-JP" sz="2400" dirty="0" err="1"/>
              <a:t>Optimisation</a:t>
            </a:r>
            <a:br>
              <a:rPr lang="ja-JP" altLang="en-US" sz="2400" dirty="0"/>
            </a:br>
            <a:r>
              <a:rPr lang="ja-JP" altLang="en-US" sz="2400" dirty="0"/>
              <a:t> </a:t>
            </a:r>
            <a:r>
              <a:rPr lang="en-US" altLang="ja-JP" sz="2400" dirty="0"/>
              <a:t>QNX</a:t>
            </a:r>
            <a:r>
              <a:rPr lang="ko-KR" altLang="en-US" sz="2400" dirty="0"/>
              <a:t>에서 동작하는 자제 설비나</a:t>
            </a:r>
            <a:r>
              <a:rPr lang="en-US" altLang="ko-KR" sz="2400" dirty="0"/>
              <a:t>, e </a:t>
            </a:r>
            <a:r>
              <a:rPr lang="ko-KR" altLang="en-US" sz="2400" dirty="0"/>
              <a:t>러닝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HORIBA</a:t>
            </a:r>
            <a:br>
              <a:rPr lang="ja-JP" altLang="en-US" sz="2400" dirty="0"/>
            </a:br>
            <a:r>
              <a:rPr lang="ko-KR" altLang="en-US" sz="2400" dirty="0"/>
              <a:t>자동 테스트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Novonics</a:t>
            </a:r>
            <a:r>
              <a:rPr lang="en-US" altLang="ja-JP" sz="2400" dirty="0"/>
              <a:t> Corporation</a:t>
            </a:r>
            <a:br>
              <a:rPr lang="ja-JP" altLang="en-US" sz="2400" dirty="0"/>
            </a:br>
            <a:r>
              <a:rPr lang="ko-KR" altLang="en-US" sz="2400" dirty="0"/>
              <a:t>미국 국방성이나 </a:t>
            </a:r>
            <a:r>
              <a:rPr lang="ko-KR" altLang="en-US" sz="2400" dirty="0" err="1"/>
              <a:t>국토안전보호청에서</a:t>
            </a:r>
            <a:r>
              <a:rPr lang="ko-KR" altLang="en-US" sz="2400" dirty="0"/>
              <a:t> 사용하고 있는 분산 시뮬레이션 라이브러리에서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Nucor Steel</a:t>
            </a:r>
            <a:br>
              <a:rPr lang="ja-JP" altLang="en-US" sz="2400" dirty="0"/>
            </a:br>
            <a:r>
              <a:rPr lang="ko-KR" altLang="en-US" sz="2400" dirty="0"/>
              <a:t>빔 압연기의 자동 애플리케이션에서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42184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Schneider Electric Buildings Business (TAC)</a:t>
            </a:r>
            <a:br>
              <a:rPr lang="ja-JP" altLang="en-US" sz="2400" dirty="0"/>
            </a:br>
            <a:r>
              <a:rPr lang="ko-KR" altLang="en-US" sz="2400" dirty="0"/>
              <a:t>빌딩 자동화용 플랫폼</a:t>
            </a:r>
            <a:r>
              <a:rPr lang="en-US" altLang="ja-JP" sz="2400" dirty="0"/>
              <a:t>(Embedded Linux</a:t>
            </a:r>
            <a:r>
              <a:rPr lang="ja-JP" altLang="en-US" sz="2400" dirty="0"/>
              <a:t> </a:t>
            </a:r>
            <a:r>
              <a:rPr lang="ko-KR" altLang="en-US" sz="2400" dirty="0"/>
              <a:t>디바이스와 </a:t>
            </a:r>
            <a:r>
              <a:rPr lang="en-US" altLang="ja-JP" sz="2400" dirty="0"/>
              <a:t>Windows/Linux</a:t>
            </a:r>
            <a:r>
              <a:rPr lang="ja-JP" altLang="en-US" sz="2400" dirty="0"/>
              <a:t> </a:t>
            </a:r>
            <a:r>
              <a:rPr lang="ko-KR" altLang="en-US" sz="2400" dirty="0"/>
              <a:t>서버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StreamUnlimited</a:t>
            </a:r>
            <a:br>
              <a:rPr lang="ja-JP" altLang="en-US" sz="2400" dirty="0"/>
            </a:br>
            <a:r>
              <a:rPr lang="ko-KR" altLang="en-US" sz="2400" dirty="0"/>
              <a:t>텔레비전 </a:t>
            </a:r>
            <a:r>
              <a:rPr lang="ko-KR" altLang="en-US" sz="2400" dirty="0" err="1"/>
              <a:t>셋탑박스에서</a:t>
            </a:r>
            <a:r>
              <a:rPr lang="ko-KR" altLang="en-US" sz="2400" dirty="0"/>
              <a:t>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Starticket</a:t>
            </a:r>
            <a:br>
              <a:rPr lang="ja-JP" altLang="en-US" sz="2400" dirty="0"/>
            </a:br>
            <a:r>
              <a:rPr lang="ko-KR" altLang="en-US" sz="2400" dirty="0"/>
              <a:t>티켓</a:t>
            </a:r>
            <a:r>
              <a:rPr lang="en-US" altLang="ko-KR" sz="2400" dirty="0"/>
              <a:t>/</a:t>
            </a:r>
            <a:r>
              <a:rPr lang="ko-KR" altLang="en-US" sz="2400" dirty="0"/>
              <a:t>입장 관리 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Xscale</a:t>
            </a:r>
            <a:r>
              <a:rPr lang="ja-JP" altLang="en-US" sz="2400" dirty="0"/>
              <a:t> </a:t>
            </a:r>
            <a:r>
              <a:rPr lang="ko-KR" altLang="en-US" sz="2400" dirty="0"/>
              <a:t>상에서 </a:t>
            </a:r>
            <a:r>
              <a:rPr lang="en-US" altLang="ja-JP" sz="2400" dirty="0" err="1"/>
              <a:t>OpenEmbedded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</p:txBody>
      </p:sp>
    </p:spTree>
    <p:extLst>
      <p:ext uri="{BB962C8B-B14F-4D97-AF65-F5344CB8AC3E}">
        <p14:creationId xmlns:p14="http://schemas.microsoft.com/office/powerpoint/2010/main" val="80171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30269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의 </a:t>
            </a:r>
            <a:r>
              <a:rPr lang="ko-KR" altLang="en-US" sz="3600" b="1" dirty="0" err="1"/>
              <a:t>임베디드</a:t>
            </a:r>
            <a:r>
              <a:rPr lang="ko-KR" altLang="en-US" sz="3600" b="1" dirty="0"/>
              <a:t> 분야에서의 </a:t>
            </a:r>
            <a:r>
              <a:rPr lang="ko-KR" altLang="en-US" sz="3600" b="1" dirty="0" err="1"/>
              <a:t>확장성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1" y="1177296"/>
            <a:ext cx="105651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Embedded Linux, Windows Embedded CE, QNX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동작하는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시스템에 적합하다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사용한 애플리케이션</a:t>
            </a:r>
            <a:r>
              <a:rPr lang="ja-JP" altLang="en-US" sz="2400" dirty="0"/>
              <a:t>（</a:t>
            </a:r>
            <a:r>
              <a:rPr lang="en-US" altLang="ja-JP" sz="2400" dirty="0"/>
              <a:t>POCO </a:t>
            </a:r>
            <a:r>
              <a:rPr lang="ko-KR" altLang="en-US" sz="2400" dirty="0"/>
              <a:t>웹 서버를 사용</a:t>
            </a:r>
            <a:r>
              <a:rPr lang="ja-JP" altLang="en-US" sz="2400" dirty="0"/>
              <a:t>）</a:t>
            </a:r>
            <a:r>
              <a:rPr lang="ko-KR" altLang="en-US" sz="2400" dirty="0"/>
              <a:t>는 </a:t>
            </a:r>
            <a:r>
              <a:rPr lang="en-US" altLang="ja-JP" sz="2400" dirty="0"/>
              <a:t>75MHz ARM9, 8MB RAM, 4MB Flash</a:t>
            </a:r>
            <a:r>
              <a:rPr lang="ko-KR" altLang="en-US" sz="2400" dirty="0"/>
              <a:t>의 </a:t>
            </a:r>
            <a:r>
              <a:rPr lang="en-US" altLang="ja-JP" sz="2400" dirty="0"/>
              <a:t>Linux </a:t>
            </a:r>
            <a:r>
              <a:rPr lang="ko-KR" altLang="en-US" sz="2400" dirty="0"/>
              <a:t>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uClibc</a:t>
            </a:r>
            <a:r>
              <a:rPr lang="en-US" altLang="ja-JP" sz="2400" dirty="0"/>
              <a:t>)</a:t>
            </a:r>
            <a:r>
              <a:rPr lang="ko-KR" altLang="en-US" sz="2400" dirty="0"/>
              <a:t>에서 동작한다</a:t>
            </a:r>
            <a:r>
              <a:rPr lang="en-US" altLang="ko-KR" sz="2400" dirty="0"/>
              <a:t>.</a:t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 </a:t>
            </a:r>
            <a:r>
              <a:rPr lang="ko-KR" altLang="en-US" sz="2400" dirty="0"/>
              <a:t>웹 서버를 사용한 전형적인 애플리케이션에서는 </a:t>
            </a:r>
            <a:r>
              <a:rPr lang="en-US" altLang="ja-JP" sz="2400" dirty="0"/>
              <a:t>2MB</a:t>
            </a:r>
            <a:r>
              <a:rPr lang="ko-KR" altLang="en-US" sz="2400" dirty="0"/>
              <a:t>의 정적 링크를 가지고</a:t>
            </a:r>
            <a:r>
              <a:rPr lang="en-US" altLang="ko-KR" sz="2400" dirty="0"/>
              <a:t>, </a:t>
            </a:r>
            <a:r>
              <a:rPr lang="en-US" altLang="ja-JP" sz="2400" dirty="0"/>
              <a:t>RAM 2-3MB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전형적인 </a:t>
            </a:r>
            <a:r>
              <a:rPr lang="ko-KR" altLang="en-US" sz="2400" dirty="0" err="1"/>
              <a:t>미들렌지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플랫폼</a:t>
            </a:r>
            <a:r>
              <a:rPr lang="en-US" altLang="ja-JP" sz="2400" dirty="0"/>
              <a:t>(32-64MB RAM, 16-64MB Flash, 180MHz ARM9)</a:t>
            </a:r>
            <a:r>
              <a:rPr lang="ko-KR" altLang="en-US" sz="2400" dirty="0"/>
              <a:t>는 복잡한 애플리케이션</a:t>
            </a:r>
            <a:r>
              <a:rPr lang="en-US" altLang="ja-JP" sz="2400" dirty="0"/>
              <a:t>(OSP </a:t>
            </a:r>
            <a:r>
              <a:rPr lang="ko-KR" altLang="en-US" sz="2400" dirty="0"/>
              <a:t>사용이나 </a:t>
            </a:r>
            <a:r>
              <a:rPr lang="ko-KR" altLang="en-US" sz="2400" dirty="0" err="1"/>
              <a:t>리모트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</a:t>
            </a:r>
            <a:r>
              <a:rPr lang="en-US" altLang="ja-JP" sz="2400" dirty="0"/>
              <a:t>)</a:t>
            </a:r>
            <a:r>
              <a:rPr lang="ko-KR" altLang="en-US" sz="2400" dirty="0"/>
              <a:t>에도 풍부한 리소스를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680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514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에 의한 이익과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513" y="1084268"/>
            <a:ext cx="109015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포괄적으로 안전하고 성숙한 </a:t>
            </a:r>
            <a:r>
              <a:rPr lang="en-US" altLang="ja-JP" sz="2400" dirty="0"/>
              <a:t>C++ </a:t>
            </a:r>
            <a:r>
              <a:rPr lang="ko-KR" altLang="en-US" sz="2400" dirty="0"/>
              <a:t>프레임워크는 대부분의 일에 도움이 되고</a:t>
            </a:r>
            <a:r>
              <a:rPr lang="en-US" altLang="ko-KR" sz="2400" dirty="0"/>
              <a:t>, </a:t>
            </a:r>
            <a:r>
              <a:rPr lang="ko-KR" altLang="en-US" sz="2400" dirty="0"/>
              <a:t>제품을 빠르게 시장에 출시한다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직감적으로 간단하게 학습 </a:t>
            </a:r>
            <a:r>
              <a:rPr lang="ko-KR" altLang="en-US" sz="2400" dirty="0"/>
              <a:t>할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일관성이 있고 알기 쉬운 인터페이스</a:t>
            </a:r>
            <a:r>
              <a:rPr lang="en-US" altLang="ko-KR" sz="2400" dirty="0"/>
              <a:t>, </a:t>
            </a:r>
            <a:r>
              <a:rPr lang="ko-KR" altLang="en-US" sz="2400" dirty="0"/>
              <a:t>많은 샘플 코드와 좋은 문서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네이티브</a:t>
            </a:r>
            <a:r>
              <a:rPr lang="ko-KR" altLang="en-US" sz="2400" b="1" dirty="0"/>
              <a:t> </a:t>
            </a:r>
            <a:r>
              <a:rPr lang="en-US" altLang="ja-JP" sz="2400" b="1" dirty="0"/>
              <a:t>C++ </a:t>
            </a:r>
            <a:r>
              <a:rPr lang="ko-KR" altLang="en-US" sz="2400" b="1" dirty="0"/>
              <a:t>성능</a:t>
            </a:r>
            <a:r>
              <a:rPr lang="en-US" altLang="ja-JP" sz="2400" dirty="0"/>
              <a:t>(VM</a:t>
            </a:r>
            <a:r>
              <a:rPr lang="ja-JP" altLang="en-US" sz="2400" dirty="0"/>
              <a:t> </a:t>
            </a:r>
            <a:r>
              <a:rPr lang="ko-KR" altLang="en-US" sz="2400" dirty="0"/>
              <a:t>오버헤드 등이 없는</a:t>
            </a:r>
            <a:r>
              <a:rPr lang="en-US" altLang="ja-JP" sz="2400" dirty="0"/>
              <a:t>), </a:t>
            </a:r>
            <a:r>
              <a:rPr lang="ko-KR" altLang="en-US" sz="2400" dirty="0"/>
              <a:t>작은 메모리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플랫폼에 의존하지 않는다</a:t>
            </a:r>
            <a:r>
              <a:rPr lang="en-US" altLang="ja-JP" sz="2400" dirty="0"/>
              <a:t>: </a:t>
            </a:r>
            <a:r>
              <a:rPr lang="ko-KR" altLang="en-US" sz="2400" dirty="0"/>
              <a:t>한번 코드를 만들면 어디에서라도 컴파일 해서 동작 시킬 수 있다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 부분의 경우 특정 하드웨어에 접근이 필요하지 않은 애플리케이션에서는 개발에 사용하고 있는 환경에서도 테스트와 디버깅 할 수 있다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애플리케이션은 다른 플랫폼에 간단하게 이식할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797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698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/>
              <a:t>case by case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1531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4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88" y="45565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Windows Build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2" y="1238125"/>
            <a:ext cx="5378813" cy="5598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9756" y="2904166"/>
            <a:ext cx="2385430" cy="348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4238" y="5249340"/>
            <a:ext cx="283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hlinkClick r:id="rId2"/>
              </a:rPr>
              <a:t>http://pocoproject.org/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15"/>
            <a:ext cx="12192000" cy="50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7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716" y="1511143"/>
            <a:ext cx="1167699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VS2010, x64, static lib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100 build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 samples tests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devenv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빌드하면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PocoFoundation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XML, Net, MongoDB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등을 직접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빌드해야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등의 라이브러리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버전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32 or 64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플랫폼별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파일이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모두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완료되면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lib64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만들어져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debug/release, x64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md, debug/release, x64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VS2017, static md, debug/release, x64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*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150 rebuild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openssl-1.0.2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플랫폼 별로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D:/Libraries/openssl-1.0.2-x86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D:/Libraries/openssl-1.0.2-x64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파일을 열어서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관련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위의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변경한다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set OPENSSL_DIR=D:\Libraries\openssl-1.0.2-x64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0925" y="725214"/>
            <a:ext cx="569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build </a:t>
            </a:r>
            <a:r>
              <a:rPr lang="ko-KR" altLang="en-US" sz="3600" b="1" dirty="0"/>
              <a:t>스크립트 사용하기</a:t>
            </a:r>
          </a:p>
        </p:txBody>
      </p:sp>
    </p:spTree>
    <p:extLst>
      <p:ext uri="{BB962C8B-B14F-4D97-AF65-F5344CB8AC3E}">
        <p14:creationId xmlns:p14="http://schemas.microsoft.com/office/powerpoint/2010/main" val="978828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923" y="751517"/>
            <a:ext cx="11487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http://stackoverflow.com/questions/30374503/building-poco-c-libraries-on-windows-from-commandline</a:t>
            </a:r>
            <a:r>
              <a:rPr lang="ko-KR" altLang="en-US" dirty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13792" y="1737625"/>
            <a:ext cx="9175531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buildwin.cmd 1</a:t>
            </a:r>
            <a:r>
              <a:rPr lang="en-US" altLang="ko-KR" sz="3200" dirty="0"/>
              <a:t>5</a:t>
            </a:r>
            <a:r>
              <a:rPr lang="ko-KR" altLang="en-US" sz="3200" dirty="0"/>
              <a:t>0 rebuild all both Win32</a:t>
            </a:r>
          </a:p>
          <a:p>
            <a:pPr>
              <a:lnSpc>
                <a:spcPct val="150000"/>
              </a:lnSpc>
            </a:pPr>
            <a:r>
              <a:rPr lang="ko-KR" altLang="en-US" sz="3200" dirty="0"/>
              <a:t>buildwin.cmd 1</a:t>
            </a:r>
            <a:r>
              <a:rPr lang="en-US" altLang="ko-KR" sz="3200" dirty="0"/>
              <a:t>5</a:t>
            </a:r>
            <a:r>
              <a:rPr lang="ko-KR" altLang="en-US" sz="3200" dirty="0"/>
              <a:t>0 rebuild static_md both x64</a:t>
            </a:r>
          </a:p>
          <a:p>
            <a:pPr>
              <a:lnSpc>
                <a:spcPct val="150000"/>
              </a:lnSpc>
            </a:pPr>
            <a:r>
              <a:rPr lang="ko-KR" altLang="en-US" sz="3200" dirty="0"/>
              <a:t>buildwin.cmd 1</a:t>
            </a:r>
            <a:r>
              <a:rPr lang="en-US" altLang="ko-KR" sz="3200" dirty="0"/>
              <a:t>5</a:t>
            </a:r>
            <a:r>
              <a:rPr lang="ko-KR" altLang="en-US" sz="3200" dirty="0"/>
              <a:t>0 rebuild static_mt both x64</a:t>
            </a:r>
          </a:p>
        </p:txBody>
      </p:sp>
    </p:spTree>
    <p:extLst>
      <p:ext uri="{BB962C8B-B14F-4D97-AF65-F5344CB8AC3E}">
        <p14:creationId xmlns:p14="http://schemas.microsoft.com/office/powerpoint/2010/main" val="2927505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file23.uf.tistory.com/image/25068A3B521F2C070838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85801"/>
            <a:ext cx="50101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76419" y="2144049"/>
            <a:ext cx="4931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빌드를</a:t>
            </a:r>
            <a:r>
              <a:rPr lang="ko-KR" altLang="en-US" sz="2400" dirty="0"/>
              <a:t> 하면 </a:t>
            </a:r>
            <a:r>
              <a:rPr lang="en-US" altLang="ko-KR" sz="2400" dirty="0"/>
              <a:t>32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 </a:t>
            </a:r>
            <a:r>
              <a:rPr lang="ko-KR" altLang="en-US" sz="2400" dirty="0" err="1"/>
              <a:t>디렉토리에</a:t>
            </a:r>
            <a:r>
              <a:rPr lang="en-US" altLang="ko-KR" sz="2400" dirty="0"/>
              <a:t>, 64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lib64 </a:t>
            </a:r>
            <a:r>
              <a:rPr lang="ko-KR" altLang="en-US" sz="2400" dirty="0" err="1"/>
              <a:t>디렉토리에</a:t>
            </a:r>
            <a:r>
              <a:rPr lang="ko-KR" altLang="en-US" sz="2400" dirty="0"/>
              <a:t> </a:t>
            </a:r>
            <a:r>
              <a:rPr lang="en-US" altLang="ko-KR" sz="2400" dirty="0"/>
              <a:t>lib </a:t>
            </a:r>
            <a:r>
              <a:rPr lang="ko-KR" altLang="en-US" sz="2400" dirty="0"/>
              <a:t>파일을 생성한다</a:t>
            </a:r>
          </a:p>
        </p:txBody>
      </p:sp>
    </p:spTree>
    <p:extLst>
      <p:ext uri="{BB962C8B-B14F-4D97-AF65-F5344CB8AC3E}">
        <p14:creationId xmlns:p14="http://schemas.microsoft.com/office/powerpoint/2010/main" val="1230897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file24.uf.tistory.com/image/2627E83B521F2C062F4E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2" y="561087"/>
            <a:ext cx="5751360" cy="42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4.uf.tistory.com/image/2109053B521F2C06080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46" y="676701"/>
            <a:ext cx="5675153" cy="3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5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cq5WeH_uXab6iQvtBSMdPhmCqJ2O--zmoo2_SUkh5Z7PlqoIVI5uWumBq_dyTz6-ivR44x0Myle0saN59G_wUYLnPpfRKYjCwTCB8QkNGo_gJmaKqB4nlnJC22SNG2YC-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96" y="1510741"/>
            <a:ext cx="6362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044" y="404469"/>
            <a:ext cx="107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Visual Studio </a:t>
            </a:r>
            <a:r>
              <a:rPr lang="ko-KR" altLang="en-US" sz="2400" b="1" dirty="0"/>
              <a:t>최신 버전을 지원하지 않을 때는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각 라이브러리 </a:t>
            </a:r>
            <a:r>
              <a:rPr lang="ko-KR" altLang="en-US" sz="2400" b="1" dirty="0" err="1"/>
              <a:t>디렉토리</a:t>
            </a:r>
            <a:r>
              <a:rPr lang="en-US" altLang="ko-KR" sz="2400" b="1" dirty="0"/>
              <a:t>(Foundation, Net, Xml, 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VS </a:t>
            </a:r>
            <a:r>
              <a:rPr lang="ko-KR" altLang="en-US" sz="2400" b="1" dirty="0" err="1"/>
              <a:t>솔류션</a:t>
            </a:r>
            <a:r>
              <a:rPr lang="ko-KR" altLang="en-US" sz="2400" b="1" dirty="0"/>
              <a:t> 파일을 열어서 직접 </a:t>
            </a:r>
            <a:r>
              <a:rPr lang="ko-KR" altLang="en-US" sz="2400" b="1" dirty="0" err="1"/>
              <a:t>빌드한다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5651401" y="2230821"/>
            <a:ext cx="9721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61746" y="2781395"/>
            <a:ext cx="952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3.uf.tistory.com/image/2671203B521F2C07113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620688"/>
            <a:ext cx="49053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TO2k94_2gXImrpVAtc8Amr55Q44OoDs54AP70NdZ7ZzxiUMWX7DrzUeFvv530xRrynxYF2Xp5Zj7tKtWkxnd7qML9BELpS7Sl_gt9NhERdjwtpdGhDL2og8T7InWcJFaVQ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260648"/>
            <a:ext cx="7994551" cy="62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07568" y="3789040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07568" y="2348880"/>
            <a:ext cx="64087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636060" y="6512497"/>
            <a:ext cx="3960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http://pocoproject.org/docs/99150-WindowsPlatformNotes.html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8106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정적 라이브러리 사용하기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2455" y="1556404"/>
            <a:ext cx="112670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동적 라이브러리를 사용한다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정적 라이브러리로 사용하기 위해서는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#define POCO_STATIC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선언해야 한다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바로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프로젝트에서 사용하는 경우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MD(MDD)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혹은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무엇이든 상관 없지만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사용하는 또 다른 정적 라이브러리를 만들고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 라이브러리를 사용하는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프로젝트는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이어야 한다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만약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하면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</a:t>
            </a:r>
            <a:r>
              <a:rPr lang="ko-KR" altLang="en-US" sz="2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시에 동적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DLL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요구한다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7289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jira.gamevilcom2us.com/wiki/download/attachments/137393662/image2018-10-1_14-37-17.png?version=1&amp;modificationDate=153837223698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3" y="462290"/>
            <a:ext cx="11020881" cy="4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5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1337" y="700152"/>
            <a:ext cx="99743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 Library </a:t>
            </a:r>
            <a:r>
              <a:rPr lang="ko-KR" altLang="en-US" sz="2400" dirty="0" err="1"/>
              <a:t>빌드</a:t>
            </a:r>
            <a:r>
              <a:rPr lang="ko-KR" altLang="en-US" sz="2400" dirty="0"/>
              <a:t> 하기</a:t>
            </a:r>
            <a:r>
              <a:rPr lang="en-US" altLang="ko-KR" sz="2400" dirty="0"/>
              <a:t>(windows)</a:t>
            </a:r>
            <a:endParaRPr lang="ko-KR" altLang="en-US" sz="2400" dirty="0"/>
          </a:p>
          <a:p>
            <a:r>
              <a:rPr lang="ko-KR" altLang="en-US" dirty="0">
                <a:hlinkClick r:id="rId2"/>
              </a:rPr>
              <a:t>https://neodreamer-dev.blogspot.com/2016/05/poco-library.html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ko-KR" altLang="en-US" sz="2400" dirty="0"/>
              <a:t>Poco 라이브러리 Visual Studio 2017 에서 </a:t>
            </a:r>
            <a:r>
              <a:rPr lang="ko-KR" altLang="en-US" sz="2400" dirty="0" err="1"/>
              <a:t>빌드</a:t>
            </a:r>
            <a:r>
              <a:rPr lang="ko-KR" altLang="en-US" sz="2400" dirty="0"/>
              <a:t> 하기</a:t>
            </a:r>
          </a:p>
          <a:p>
            <a:r>
              <a:rPr lang="ko-KR" altLang="en-US" dirty="0">
                <a:hlinkClick r:id="rId3"/>
              </a:rPr>
              <a:t>https://jacking75.github.io/cpp_poco_build_vs2017/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922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9" y="0"/>
            <a:ext cx="1027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4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6" y="255040"/>
            <a:ext cx="4061428" cy="1849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4" y="1752422"/>
            <a:ext cx="6555334" cy="4573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20570" y="6377480"/>
            <a:ext cx="8597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https://jira.gamevilcom2us.com/wiki/display/CCentralServerGUIDE/poco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390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3889" y="782369"/>
            <a:ext cx="99427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(일어)linux에서 POCO 사용하기</a:t>
            </a:r>
          </a:p>
          <a:p>
            <a:r>
              <a:rPr lang="ko-KR" altLang="en-US" dirty="0">
                <a:hlinkClick r:id="rId2"/>
              </a:rPr>
              <a:t>http://poco-ben.blogspot.kr/2012/01/poco.html</a:t>
            </a:r>
            <a:r>
              <a:rPr lang="ko-KR" altLang="en-US" dirty="0"/>
              <a:t>  </a:t>
            </a:r>
          </a:p>
          <a:p>
            <a:endParaRPr lang="ko-KR" altLang="en-US" dirty="0"/>
          </a:p>
          <a:p>
            <a:r>
              <a:rPr lang="ko-KR" altLang="en-US" sz="2400" dirty="0"/>
              <a:t>(일어)Ubuntu Linux Poco(C++라이브러리) 설치</a:t>
            </a:r>
          </a:p>
          <a:p>
            <a:r>
              <a:rPr lang="ko-KR" altLang="en-US" dirty="0">
                <a:hlinkClick r:id="rId3"/>
              </a:rPr>
              <a:t>http://scriptlabo.blog26.fc2.com/blog-entry-48.html</a:t>
            </a:r>
            <a:r>
              <a:rPr lang="ko-KR" altLang="en-US" dirty="0"/>
              <a:t>  </a:t>
            </a:r>
          </a:p>
          <a:p>
            <a:endParaRPr lang="ko-KR" altLang="en-US" dirty="0"/>
          </a:p>
          <a:p>
            <a:r>
              <a:rPr lang="ko-KR" altLang="en-US" sz="2400" dirty="0"/>
              <a:t>(일어)iOS에서 Poco 사용하기</a:t>
            </a:r>
          </a:p>
          <a:p>
            <a:r>
              <a:rPr lang="ko-KR" altLang="en-US" dirty="0">
                <a:hlinkClick r:id="rId4"/>
              </a:rPr>
              <a:t>http://qiita.com/nasu_st/items/30788c8723e9b207f7dd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857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139" y="343410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/>
              <a:t>Overview</a:t>
            </a:r>
            <a:endParaRPr lang="ko-KR" altLang="en-US" sz="8000" b="1" dirty="0"/>
          </a:p>
        </p:txBody>
      </p:sp>
      <p:sp>
        <p:nvSpPr>
          <p:cNvPr id="3" name="직사각형 2"/>
          <p:cNvSpPr/>
          <p:nvPr/>
        </p:nvSpPr>
        <p:spPr>
          <a:xfrm>
            <a:off x="466232" y="1887565"/>
            <a:ext cx="60960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/>
              <a:t>Poco::Util::IniFileConfiguration</a:t>
            </a:r>
          </a:p>
          <a:p>
            <a:r>
              <a:rPr lang="ko-KR" altLang="en-US" dirty="0"/>
              <a:t>Poco::Stopwatch</a:t>
            </a:r>
          </a:p>
          <a:p>
            <a:r>
              <a:rPr lang="ko-KR" altLang="en-US" dirty="0"/>
              <a:t>Poco::SingletonHolder</a:t>
            </a:r>
          </a:p>
          <a:p>
            <a:r>
              <a:rPr lang="ko-KR" altLang="en-US" dirty="0"/>
              <a:t>Poco::Cache</a:t>
            </a:r>
          </a:p>
          <a:p>
            <a:r>
              <a:rPr lang="ko-KR" altLang="en-US" dirty="0"/>
              <a:t>Poco::Checksum</a:t>
            </a:r>
          </a:p>
          <a:p>
            <a:r>
              <a:rPr lang="ko-KR" altLang="en-US" dirty="0"/>
              <a:t>Poco::DynamicFactory</a:t>
            </a:r>
          </a:p>
          <a:p>
            <a:r>
              <a:rPr lang="ko-KR" altLang="en-US" dirty="0"/>
              <a:t>Poco::Random</a:t>
            </a:r>
          </a:p>
          <a:p>
            <a:r>
              <a:rPr lang="ko-KR" altLang="en-US" dirty="0"/>
              <a:t>Poco::DigestEngine, Poco::HMACEngine, Poco::SHA1Engine</a:t>
            </a:r>
          </a:p>
          <a:p>
            <a:r>
              <a:rPr lang="ko-KR" altLang="en-US" dirty="0"/>
              <a:t>Poco::DataTime</a:t>
            </a:r>
          </a:p>
          <a:p>
            <a:r>
              <a:rPr lang="ko-KR" altLang="en-US" dirty="0"/>
              <a:t>Poco::Threading</a:t>
            </a:r>
          </a:p>
          <a:p>
            <a:r>
              <a:rPr lang="ko-KR" altLang="en-US" dirty="0"/>
              <a:t>Poco::ThreadPool</a:t>
            </a:r>
          </a:p>
          <a:p>
            <a:r>
              <a:rPr lang="ko-KR" altLang="en-US" dirty="0"/>
              <a:t>Poco::Mutex</a:t>
            </a:r>
          </a:p>
          <a:p>
            <a:r>
              <a:rPr lang="ko-KR" altLang="en-US" dirty="0"/>
              <a:t>Poco::RWLock</a:t>
            </a:r>
          </a:p>
          <a:p>
            <a:r>
              <a:rPr lang="ko-KR" altLang="en-US" dirty="0"/>
              <a:t>Poco::SynchronizedObject</a:t>
            </a:r>
          </a:p>
          <a:p>
            <a:r>
              <a:rPr lang="ko-KR" altLang="en-US" dirty="0"/>
              <a:t>Poco::ThreadLocal</a:t>
            </a:r>
          </a:p>
          <a:p>
            <a:r>
              <a:rPr lang="ko-KR" altLang="en-US" dirty="0"/>
              <a:t>Poco::NotificationQueue, Poco::PriorityNotificationQueue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05603" y="1866545"/>
            <a:ext cx="5171090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Poco::Timer</a:t>
            </a:r>
          </a:p>
          <a:p>
            <a:r>
              <a:rPr lang="ko-KR" altLang="en-US" dirty="0"/>
              <a:t>Poco::Util::Timer </a:t>
            </a:r>
          </a:p>
          <a:p>
            <a:r>
              <a:rPr lang="ko-KR" altLang="en-US" dirty="0"/>
              <a:t>Poco::TimedNotificationQueue</a:t>
            </a:r>
          </a:p>
          <a:p>
            <a:r>
              <a:rPr lang="ko-KR" altLang="en-US" dirty="0"/>
              <a:t>Poco::Text, Poco::format, Poco::StringTokenizer, Poco::NumberFormatter, Poco::NumberParser</a:t>
            </a:r>
          </a:p>
          <a:p>
            <a:r>
              <a:rPr lang="ko-KR" altLang="en-US" dirty="0"/>
              <a:t>Poco::BasicEvent</a:t>
            </a:r>
          </a:p>
          <a:p>
            <a:r>
              <a:rPr lang="ko-KR" altLang="en-US" dirty="0"/>
              <a:t>Poco::NotificationCenter</a:t>
            </a:r>
          </a:p>
          <a:p>
            <a:r>
              <a:rPr lang="ko-KR" altLang="en-US" dirty="0"/>
              <a:t>Poco::Process</a:t>
            </a:r>
          </a:p>
          <a:p>
            <a:r>
              <a:rPr lang="ko-KR" altLang="en-US" dirty="0"/>
              <a:t>Poco::Environment</a:t>
            </a:r>
          </a:p>
          <a:p>
            <a:r>
              <a:rPr lang="ko-KR" altLang="en-US" dirty="0"/>
              <a:t>Poco::Util::SystemConfiguration</a:t>
            </a:r>
          </a:p>
          <a:p>
            <a:r>
              <a:rPr lang="ko-KR" altLang="en-US" dirty="0"/>
              <a:t>Poco::NDC</a:t>
            </a:r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Util</a:t>
            </a:r>
            <a:r>
              <a:rPr lang="en-US" altLang="ko-KR" dirty="0"/>
              <a:t>::</a:t>
            </a:r>
            <a:r>
              <a:rPr lang="en-US" altLang="ko-KR" dirty="0" err="1"/>
              <a:t>ServerApplication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9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831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유연한 서버를 만들기 위해서는 서버의 동작을 설정 파일로 바꿀 수 있어야 하는데</a:t>
            </a:r>
            <a:r>
              <a:rPr lang="en-US" altLang="ko-KR" sz="2400" dirty="0"/>
              <a:t>....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유명한 </a:t>
            </a:r>
            <a:r>
              <a:rPr lang="en-US" altLang="ko-KR" sz="2400" dirty="0"/>
              <a:t>.</a:t>
            </a:r>
            <a:r>
              <a:rPr lang="en-US" altLang="ko-KR" sz="2400" dirty="0" err="1"/>
              <a:t>ini</a:t>
            </a:r>
            <a:r>
              <a:rPr lang="en-US" altLang="ko-KR" sz="2400" dirty="0"/>
              <a:t> </a:t>
            </a:r>
            <a:r>
              <a:rPr lang="ko-KR" altLang="en-US" sz="2400" dirty="0"/>
              <a:t>파일에서 설정 정보를 얻고 싶은데</a:t>
            </a:r>
            <a:r>
              <a:rPr lang="en-US" altLang="ko-KR" sz="2400" dirty="0"/>
              <a:t>...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32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IniFileConfiguration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53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https://pocoproject.org/docs/Poco.Util.IniFileConfiguration.html</a:t>
            </a:r>
            <a:r>
              <a:rPr lang="ko-KR" alt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8027" y="4939851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Sample_iniReader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827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915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 함수를 실행하면 어느 정도 시간이 걸릴까</a:t>
            </a:r>
            <a:r>
              <a:rPr lang="en-US" altLang="ko-KR" sz="2400" dirty="0"/>
              <a:t>?</a:t>
            </a:r>
          </a:p>
          <a:p>
            <a:r>
              <a:rPr lang="ko-KR" altLang="en-US" sz="2400" dirty="0"/>
              <a:t>시간을 측정했으면 좋겠네</a:t>
            </a:r>
            <a:r>
              <a:rPr lang="en-US" altLang="ko-KR" sz="2400" dirty="0"/>
              <a:t>....</a:t>
            </a:r>
          </a:p>
          <a:p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4421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::Stopwatch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185736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https://pocoproject.org/docs/Poco.Stopwatch.html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8027" y="4918834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Sample_StopWatch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844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6810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Network </a:t>
            </a:r>
            <a:r>
              <a:rPr lang="ko-KR" altLang="en-US" sz="2400" dirty="0"/>
              <a:t>클래스는 </a:t>
            </a:r>
            <a:r>
              <a:rPr lang="en-US" altLang="ko-KR" sz="2400" dirty="0"/>
              <a:t>1</a:t>
            </a:r>
            <a:r>
              <a:rPr lang="ko-KR" altLang="en-US" sz="2400" dirty="0"/>
              <a:t>개만 생성해서 사용해야 하는데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/>
              <a:t>그러면 </a:t>
            </a:r>
            <a:r>
              <a:rPr lang="ko-KR" altLang="en-US" sz="2400" dirty="0" err="1"/>
              <a:t>싱글톤이</a:t>
            </a:r>
            <a:r>
              <a:rPr lang="ko-KR" altLang="en-US" sz="2400" dirty="0"/>
              <a:t> 좋겠군</a:t>
            </a:r>
            <a:r>
              <a:rPr lang="en-US" altLang="ko-KR" sz="2400" dirty="0"/>
              <a:t>....</a:t>
            </a:r>
          </a:p>
          <a:p>
            <a:r>
              <a:rPr lang="ko-KR" altLang="en-US" sz="2400" dirty="0" err="1"/>
              <a:t>싱글톤</a:t>
            </a:r>
            <a:r>
              <a:rPr lang="ko-KR" altLang="en-US" sz="2400" dirty="0"/>
              <a:t> 쉽게 만드는 방법 없나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41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SingletonHolder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62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https://pocoproject.org/docs/Poco.SingletonHolder.html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39860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Sample_SingletonHolder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295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915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memcached</a:t>
            </a:r>
            <a:r>
              <a:rPr lang="en-US" altLang="ko-KR" sz="2400" dirty="0"/>
              <a:t> </a:t>
            </a:r>
            <a:r>
              <a:rPr lang="ko-KR" altLang="en-US" sz="2400" dirty="0"/>
              <a:t>같은 걸 만들어야 하는데</a:t>
            </a:r>
            <a:r>
              <a:rPr lang="en-US" altLang="ko-KR" sz="2400" dirty="0"/>
              <a:t>....</a:t>
            </a:r>
          </a:p>
          <a:p>
            <a:r>
              <a:rPr lang="ko-KR" altLang="en-US" sz="2400" dirty="0"/>
              <a:t>메모리를 절약하기 위해 컨테이너의 크기는 고정</a:t>
            </a:r>
            <a:r>
              <a:rPr lang="en-US" altLang="ko-KR" sz="2400" dirty="0"/>
              <a:t>, 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공간이 부족한 경우 최근에 사용하지 않는 공간을 재 사용 하고 싶은데</a:t>
            </a:r>
            <a:r>
              <a:rPr lang="en-US" altLang="ko-KR" sz="2400" dirty="0"/>
              <a:t>...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또 특정 시간까지 사용하지 않은 것들은 지워졌으면 좋겠네</a:t>
            </a:r>
            <a:r>
              <a:rPr lang="en-US" altLang="ko-KR" sz="2400" dirty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::Cache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https://pocoproject.org/docs/package-Foundation.Cache.html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Sample_LRUCache</a:t>
            </a:r>
            <a:r>
              <a:rPr lang="en-US" altLang="ko-KR" dirty="0"/>
              <a:t>(), </a:t>
            </a:r>
            <a:r>
              <a:rPr lang="en-US" altLang="ko-KR" dirty="0" err="1"/>
              <a:t>Sample_ExpireCache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34" y="5938213"/>
            <a:ext cx="9091448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8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6737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클라이언트에서 받은 데이터가 잘못된 것은 아닌지 알아보고 싶은데</a:t>
            </a:r>
            <a:r>
              <a:rPr lang="en-US" altLang="ko-KR" sz="2400" dirty="0"/>
              <a:t>.... </a:t>
            </a:r>
          </a:p>
          <a:p>
            <a:r>
              <a:rPr lang="en-US" altLang="ko-KR" sz="2400" dirty="0" err="1"/>
              <a:t>checkSum</a:t>
            </a:r>
            <a:r>
              <a:rPr lang="ko-KR" altLang="en-US" sz="2400" dirty="0"/>
              <a:t>으로 확인하면 좋을 듯</a:t>
            </a:r>
            <a:r>
              <a:rPr lang="en-US" altLang="ko-KR" sz="2400" dirty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::Checksum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https://pocoproject.org/docs/Poco.Checksum.html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Sample_Checksum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7888" y="5916685"/>
            <a:ext cx="9574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체크썸</a:t>
            </a:r>
            <a:r>
              <a:rPr lang="ko-KR" altLang="en-US" dirty="0"/>
              <a:t> 방식에는 CRC-32 방식과 Adler-32 방식 2가지 있음. </a:t>
            </a:r>
          </a:p>
          <a:p>
            <a:r>
              <a:rPr lang="ko-KR" altLang="en-US" dirty="0"/>
              <a:t>이중 Poco에서는 Adler-32 방식이 성능이 더 좋다고 하지만 OS에 따라서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3729062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60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클래스 생성을 추상화 하고 싶네</a:t>
            </a:r>
            <a:r>
              <a:rPr lang="en-US" altLang="ko-KR" sz="2400" dirty="0"/>
              <a:t>....</a:t>
            </a:r>
          </a:p>
          <a:p>
            <a:r>
              <a:rPr lang="en-US" altLang="ko-KR" sz="2400" dirty="0"/>
              <a:t>factory method </a:t>
            </a:r>
            <a:r>
              <a:rPr lang="ko-KR" altLang="en-US" sz="2400" dirty="0"/>
              <a:t>패턴을 사용하면 좋을 듯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/>
              <a:t>그런데 좀 더 편하게 사용하고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DynamicFactory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400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https://pocoproject.org/docs/Poco.DynamicFactory.html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Sample_DynamicFactory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41053" y="5931929"/>
            <a:ext cx="566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클래스 이름에서 그 오브젝트를 만들 수 있는 Factory</a:t>
            </a:r>
          </a:p>
        </p:txBody>
      </p:sp>
    </p:spTree>
    <p:extLst>
      <p:ext uri="{BB962C8B-B14F-4D97-AF65-F5344CB8AC3E}">
        <p14:creationId xmlns:p14="http://schemas.microsoft.com/office/powerpoint/2010/main" val="2164589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4" y="34322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3226" y="474600"/>
            <a:ext cx="6621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게임에서 보상 및 </a:t>
            </a:r>
            <a:r>
              <a:rPr lang="ko-KR" altLang="en-US" sz="2400" dirty="0" err="1"/>
              <a:t>가챠</a:t>
            </a:r>
            <a:r>
              <a:rPr lang="ko-KR" altLang="en-US" sz="2400" dirty="0"/>
              <a:t> 시스템을 만들려면 </a:t>
            </a:r>
            <a:r>
              <a:rPr lang="ko-KR" altLang="en-US" sz="2400" dirty="0" err="1"/>
              <a:t>난수가</a:t>
            </a:r>
            <a:r>
              <a:rPr lang="ko-KR" altLang="en-US" sz="2400" dirty="0"/>
              <a:t> 필요한데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902" y="328850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::Random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https://pocoproject.org/docs/Poco.Random.html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1545" y="4975654"/>
            <a:ext cx="10363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POCO는 의사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ko-KR" altLang="en-US" dirty="0" err="1"/>
              <a:t>생성기</a:t>
            </a:r>
            <a:r>
              <a:rPr lang="ko-KR" altLang="en-US" dirty="0"/>
              <a:t>(PRNG)</a:t>
            </a:r>
            <a:r>
              <a:rPr lang="ko-KR" altLang="en-US" dirty="0" err="1"/>
              <a:t>를</a:t>
            </a:r>
            <a:r>
              <a:rPr lang="ko-KR" altLang="en-US" dirty="0"/>
              <a:t> 가지고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상태 정보 256bit와 최대 269까지의 숫자를 사용한 비선형 가법 피드백 알고리즘을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PRNG는 31bit의 의사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수 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UInt32 char, bool, float, double의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수 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또한 랜덤 바이트를 생성하는 </a:t>
            </a:r>
            <a:r>
              <a:rPr lang="ko-KR" altLang="en-US" dirty="0" err="1"/>
              <a:t>스트림</a:t>
            </a:r>
            <a:r>
              <a:rPr lang="ko-KR" altLang="en-US" dirty="0"/>
              <a:t> 클래스도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(/ dev / random이나 Windows의 Cryptographic API를 사용하는)</a:t>
            </a:r>
          </a:p>
        </p:txBody>
      </p:sp>
    </p:spTree>
    <p:extLst>
      <p:ext uri="{BB962C8B-B14F-4D97-AF65-F5344CB8AC3E}">
        <p14:creationId xmlns:p14="http://schemas.microsoft.com/office/powerpoint/2010/main" val="160776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285875"/>
            <a:ext cx="8591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159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703" y="365511"/>
            <a:ext cx="9627476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Random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Random에 PRNG가 구현 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#include ＂Poco / Random.h＂</a:t>
            </a:r>
            <a:r>
              <a:rPr lang="ko-KR" altLang="en-US" dirty="0" err="1"/>
              <a:t>로</a:t>
            </a:r>
            <a:r>
              <a:rPr lang="ko-KR" altLang="en-US" dirty="0"/>
              <a:t> 사용할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void seed (Poco</a:t>
            </a:r>
            <a:r>
              <a:rPr lang="en-US" altLang="ko-KR" dirty="0"/>
              <a:t>::</a:t>
            </a:r>
            <a:r>
              <a:rPr lang="ko-KR" altLang="en-US" dirty="0"/>
              <a:t>UInt32 seed)</a:t>
            </a:r>
          </a:p>
          <a:p>
            <a:r>
              <a:rPr lang="ko-KR" altLang="en-US" dirty="0"/>
              <a:t>      PRNG는 인수 seed 값을 </a:t>
            </a:r>
            <a:r>
              <a:rPr lang="ko-KR" altLang="en-US" dirty="0" err="1"/>
              <a:t>시드로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void seed ()</a:t>
            </a:r>
          </a:p>
          <a:p>
            <a:r>
              <a:rPr lang="ko-KR" altLang="en-US" dirty="0"/>
              <a:t>      PRNG는 (RandomInputStream에서) 임의의 값을 </a:t>
            </a:r>
            <a:r>
              <a:rPr lang="ko-KR" altLang="en-US" dirty="0" err="1"/>
              <a:t>시드로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【주의! ] </a:t>
            </a:r>
            <a:r>
              <a:rPr lang="ko-KR" altLang="en-US" dirty="0" err="1"/>
              <a:t>생성자는</a:t>
            </a:r>
            <a:r>
              <a:rPr lang="ko-KR" altLang="en-US" dirty="0"/>
              <a:t> PRNG의 </a:t>
            </a:r>
            <a:r>
              <a:rPr lang="ko-KR" altLang="en-US" dirty="0" err="1"/>
              <a:t>시드에</a:t>
            </a:r>
            <a:r>
              <a:rPr lang="ko-KR" altLang="en-US" dirty="0"/>
              <a:t> </a:t>
            </a:r>
            <a:r>
              <a:rPr lang="ko-KR" altLang="en-US" b="1" dirty="0"/>
              <a:t>현재의 데이터와 시간을 사용할 뿐</a:t>
            </a:r>
            <a:r>
              <a:rPr lang="ko-KR" altLang="en-US" dirty="0"/>
              <a:t>이다</a:t>
            </a:r>
          </a:p>
          <a:p>
            <a:r>
              <a:rPr lang="ko-KR" altLang="en-US" dirty="0"/>
              <a:t>      더 나은 </a:t>
            </a:r>
            <a:r>
              <a:rPr lang="ko-KR" altLang="en-US" dirty="0" err="1"/>
              <a:t>시드를</a:t>
            </a:r>
            <a:r>
              <a:rPr lang="ko-KR" altLang="en-US" dirty="0"/>
              <a:t> 사용하려면 명확하게 seed() 함수를 호출해야 한다</a:t>
            </a:r>
            <a:r>
              <a:rPr lang="en-US" altLang="ko-KR" dirty="0"/>
              <a:t>.</a:t>
            </a:r>
            <a:endParaRPr lang="ko-KR" altLang="en-US" dirty="0"/>
          </a:p>
          <a:p>
            <a:br>
              <a:rPr lang="en-US" altLang="ko-KR" dirty="0"/>
            </a:br>
            <a:r>
              <a:rPr lang="ko-KR" altLang="en-US" dirty="0"/>
              <a:t>· UInt321 next ()</a:t>
            </a:r>
          </a:p>
          <a:p>
            <a:r>
              <a:rPr lang="ko-KR" altLang="en-US" dirty="0"/>
              <a:t>      0 이상 2의 31성 이하의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UInt32 next (UInt32 n)</a:t>
            </a:r>
          </a:p>
          <a:p>
            <a:r>
              <a:rPr lang="ko-KR" altLang="en-US" dirty="0"/>
              <a:t>      0 이상 n 미만의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char nextChar ()</a:t>
            </a:r>
          </a:p>
          <a:p>
            <a:r>
              <a:rPr lang="ko-KR" altLang="en-US" dirty="0"/>
              <a:t>      char의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bool nextBool ()</a:t>
            </a:r>
          </a:p>
          <a:p>
            <a:r>
              <a:rPr lang="ko-KR" altLang="en-US" dirty="0"/>
              <a:t>      boolean의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float nextFloat () double nextDouble ()</a:t>
            </a:r>
          </a:p>
          <a:p>
            <a:r>
              <a:rPr lang="ko-KR" altLang="en-US" dirty="0"/>
              <a:t>      0 이상 1 이하의 부동 소수점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1964206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03" y="31529"/>
            <a:ext cx="8441018" cy="6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8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8934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78679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암호화</a:t>
            </a:r>
            <a:endParaRPr lang="en-US" altLang="ko-KR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50068" y="3034625"/>
            <a:ext cx="56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b="1" dirty="0"/>
              <a:t>Poco::DigestEngine</a:t>
            </a:r>
          </a:p>
          <a:p>
            <a:r>
              <a:rPr lang="it-IT" altLang="ko-KR" sz="2400" b="1" dirty="0"/>
              <a:t>Poco::HMACEngine</a:t>
            </a:r>
          </a:p>
          <a:p>
            <a:r>
              <a:rPr lang="it-IT" altLang="ko-KR" sz="2400" b="1" dirty="0"/>
              <a:t>Poco::SHA1Engine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50068" y="4305714"/>
            <a:ext cx="6600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https://pocoproject.org/docs/package-Foundation.Crypt.html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775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1" y="201915"/>
            <a:ext cx="1125657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암호 해시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암호화 해시 함수는 인증과 메시지 </a:t>
            </a:r>
            <a:r>
              <a:rPr lang="ko-KR" altLang="en-US" dirty="0" err="1"/>
              <a:t>무결성</a:t>
            </a:r>
            <a:r>
              <a:rPr lang="ko-KR" altLang="en-US" dirty="0"/>
              <a:t> 등 다양한 정보 보안 응용 프로그램의 기본으로 사용하기에 적절한 보안 특성이 추가된 해시 함수이다.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해시 함수는 입력으로서 임의의 길이의 긴 문자열 (또는 메시지)</a:t>
            </a:r>
            <a:r>
              <a:rPr lang="ko-KR" altLang="en-US" dirty="0" err="1"/>
              <a:t>를</a:t>
            </a:r>
            <a:r>
              <a:rPr lang="ko-KR" altLang="en-US" dirty="0"/>
              <a:t> 받고</a:t>
            </a:r>
            <a:r>
              <a:rPr lang="en-US" altLang="ko-KR" dirty="0"/>
              <a:t>,</a:t>
            </a:r>
            <a:r>
              <a:rPr lang="ko-KR" altLang="en-US" dirty="0"/>
              <a:t> 출력으로 정해진 길이의 문자열을 생성한다. a message digest (메시지 요약) 및 a digital fingerprint (전자 지문)이라고도 불린다.</a:t>
            </a:r>
          </a:p>
          <a:p>
            <a:endParaRPr lang="ko-KR" altLang="en-US" dirty="0"/>
          </a:p>
          <a:p>
            <a:r>
              <a:rPr lang="ko-KR" altLang="en-US" dirty="0"/>
              <a:t>· POCO는 일부 넓게 사용할 수 있는 암호화 해시 함수의 구현을 제공한다</a:t>
            </a:r>
          </a:p>
          <a:p>
            <a:r>
              <a:rPr lang="ko-KR" altLang="en-US" dirty="0"/>
              <a:t>      MD2, MD4, MD5, SHA1</a:t>
            </a:r>
          </a:p>
          <a:p>
            <a:r>
              <a:rPr lang="ko-KR" altLang="en-US" dirty="0"/>
              <a:t>· HMAC 메시지 인증 알고리즘 (RFC 2104)의 구현과 동등하게 사용할 수 있다</a:t>
            </a:r>
          </a:p>
          <a:p>
            <a:r>
              <a:rPr lang="ko-KR" altLang="en-US" dirty="0"/>
              <a:t>· 모든 해시 함수와 HMAC의 구현은 DigestEngine 클래스의 서브 클래스로 되어 있다</a:t>
            </a:r>
          </a:p>
          <a:p>
            <a:r>
              <a:rPr lang="ko-KR" altLang="en-US" dirty="0"/>
              <a:t>· 만약 자신의 </a:t>
            </a:r>
            <a:r>
              <a:rPr lang="ko-KR" altLang="en-US" dirty="0" err="1"/>
              <a:t>해쉬</a:t>
            </a:r>
            <a:r>
              <a:rPr lang="ko-KR" altLang="en-US" dirty="0"/>
              <a:t> 함수를 만들고 싶다면, 마찬가지로 DigestEngine 클래스를 상속하면 좋다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75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DigestEngine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DigestEngine은 모든 메시지 요약 알고리즘의 구현을 위해 공통의 인터페이스를 정의하고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#include "Poco/DigestEngine.h＂</a:t>
            </a:r>
            <a:r>
              <a:rPr lang="ko-KR" altLang="en-US" dirty="0" err="1"/>
              <a:t>로</a:t>
            </a:r>
            <a:r>
              <a:rPr lang="ko-KR" altLang="en-US" dirty="0"/>
              <a:t> 사용할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요약 메시지의 길이는 사용하는 알고리즘에 의존한다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그래서 POCO는 Digest(요약 메시지)는 std::vector&lt;unsigned char&gt;로 하고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요약 계산을 위해 데이터에 대해서 DigestEngine의 update () 함수를 반복적으로 호출해라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모든 데이터를 DigestEngine에 전달했다면 Digest를 얻기 위해 digest() 함수를 호출해라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void update (const void * data, unsigned length)</a:t>
            </a:r>
          </a:p>
          <a:p>
            <a:r>
              <a:rPr lang="ko-KR" altLang="en-US" dirty="0"/>
              <a:t>      데이터 블록에 대해서 요약을 업데이트 한다</a:t>
            </a:r>
          </a:p>
          <a:p>
            <a:r>
              <a:rPr lang="ko-KR" altLang="en-US" dirty="0"/>
              <a:t>· void update (char data)</a:t>
            </a:r>
          </a:p>
          <a:p>
            <a:r>
              <a:rPr lang="ko-KR" altLang="en-US" dirty="0"/>
              <a:t>      1byte의 데이터에 대해서 요약을 업데이트 한다</a:t>
            </a:r>
          </a:p>
          <a:p>
            <a:r>
              <a:rPr lang="ko-KR" altLang="en-US" dirty="0"/>
              <a:t>· void update (const std :: string &amp; data)</a:t>
            </a:r>
          </a:p>
          <a:p>
            <a:r>
              <a:rPr lang="ko-KR" altLang="en-US" dirty="0"/>
              <a:t>      문자열 데이터에 대해서 요약을 업데이트 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const Digest &amp; digest ()</a:t>
            </a:r>
          </a:p>
          <a:p>
            <a:r>
              <a:rPr lang="ko-KR" altLang="en-US" dirty="0"/>
              <a:t>      요약 계산을 완료하고</a:t>
            </a:r>
            <a:r>
              <a:rPr lang="en-US" altLang="ko-KR" dirty="0"/>
              <a:t>,</a:t>
            </a:r>
            <a:r>
              <a:rPr lang="ko-KR" altLang="en-US" dirty="0"/>
              <a:t> 요약에 대한 참조를 반환한다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342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해시 알고리즘의 구현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POCO는 다음의 암호화 해시 알고리즘의 구현을 사용할 수 있다</a:t>
            </a:r>
          </a:p>
          <a:p>
            <a:r>
              <a:rPr lang="ko-KR" altLang="en-US" dirty="0"/>
              <a:t>      · Poco :: MD2Engine (#include "Poco / MD2Engine.h)</a:t>
            </a:r>
          </a:p>
          <a:p>
            <a:r>
              <a:rPr lang="ko-KR" altLang="en-US" dirty="0"/>
              <a:t>      · Poco :: MD4Engine (#include "Poco / MD4Engine.h)</a:t>
            </a:r>
          </a:p>
          <a:p>
            <a:r>
              <a:rPr lang="ko-KR" altLang="en-US" dirty="0"/>
              <a:t>      · Poco :: MD5Engine (#include "Poco / MD5Engine.h)</a:t>
            </a:r>
          </a:p>
          <a:p>
            <a:r>
              <a:rPr lang="ko-KR" altLang="en-US" dirty="0"/>
              <a:t>      · Poco :: SHA1Engine (#include "Poco / SHA1Engine.h)</a:t>
            </a:r>
          </a:p>
          <a:p>
            <a:r>
              <a:rPr lang="ko-KR" altLang="en-US" dirty="0"/>
              <a:t>      · Poco :: HMACEngine (#include "Poco / HMACEngine.h)</a:t>
            </a:r>
          </a:p>
        </p:txBody>
      </p:sp>
    </p:spTree>
    <p:extLst>
      <p:ext uri="{BB962C8B-B14F-4D97-AF65-F5344CB8AC3E}">
        <p14:creationId xmlns:p14="http://schemas.microsoft.com/office/powerpoint/2010/main" val="149021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75" y="21020"/>
            <a:ext cx="8175780" cy="67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6296" y="1030014"/>
            <a:ext cx="732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xx</a:t>
            </a:r>
            <a:r>
              <a:rPr lang="ko-KR" altLang="en-US" sz="2400" dirty="0"/>
              <a:t>월 </a:t>
            </a:r>
            <a:r>
              <a:rPr lang="en-US" altLang="ko-KR" sz="2400" dirty="0"/>
              <a:t>xx</a:t>
            </a:r>
            <a:r>
              <a:rPr lang="ko-KR" altLang="en-US" sz="2400" dirty="0"/>
              <a:t>일까지만 특정 기능을 동작하게 해야 하는데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/>
              <a:t>쉽게 시간을 다룰 수 있는 방법은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DataTime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http://pocoproject.org/docs/Poco.DateTime.html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Sample_DateTime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538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시대는 멀티</a:t>
            </a:r>
            <a:r>
              <a:rPr lang="en-US" altLang="ko-KR" sz="2400" dirty="0"/>
              <a:t>-</a:t>
            </a:r>
            <a:r>
              <a:rPr lang="ko-KR" altLang="en-US" sz="2400" dirty="0"/>
              <a:t>코어 시대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 err="1"/>
              <a:t>스레드</a:t>
            </a:r>
            <a:r>
              <a:rPr lang="ko-KR" altLang="en-US" sz="2400" dirty="0"/>
              <a:t> 프로그래밍을 하고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::Threading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https://pocoproject.org/docs/package-Foundation.Threading.html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08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382825"/>
              </p:ext>
            </p:extLst>
          </p:nvPr>
        </p:nvGraphicFramePr>
        <p:xfrm>
          <a:off x="998484" y="259585"/>
          <a:ext cx="9963806" cy="6171440"/>
        </p:xfrm>
        <a:graphic>
          <a:graphicData uri="http://schemas.openxmlformats.org/drawingml/2006/table">
            <a:tbl>
              <a:tblPr/>
              <a:tblGrid>
                <a:gridCol w="219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클래스 이름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개요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Condition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>
                          <a:effectLst/>
                        </a:rPr>
                        <a:t>POSIX</a:t>
                      </a:r>
                      <a:r>
                        <a:rPr lang="ja-JP" altLang="en-US" sz="1800" dirty="0">
                          <a:effectLst/>
                        </a:rPr>
                        <a:t> </a:t>
                      </a:r>
                      <a:r>
                        <a:rPr lang="ko-KR" altLang="en-US" sz="1800" dirty="0" err="1">
                          <a:effectLst/>
                        </a:rPr>
                        <a:t>스펙의</a:t>
                      </a:r>
                      <a:r>
                        <a:rPr lang="ko-KR" altLang="en-US" sz="1800" dirty="0">
                          <a:effectLst/>
                        </a:rPr>
                        <a:t> </a:t>
                      </a:r>
                      <a:r>
                        <a:rPr lang="en-US" altLang="ja-JP" sz="1800" dirty="0">
                          <a:effectLst/>
                        </a:rPr>
                        <a:t>Condition Variables</a:t>
                      </a:r>
                      <a:r>
                        <a:rPr lang="ko-KR" altLang="en-US" sz="1800" dirty="0">
                          <a:effectLst/>
                        </a:rPr>
                        <a:t>를 </a:t>
                      </a:r>
                      <a:r>
                        <a:rPr lang="ko-KR" altLang="en-US" sz="1800" dirty="0" err="1">
                          <a:effectLst/>
                        </a:rPr>
                        <a:t>시뮬레이트한</a:t>
                      </a:r>
                      <a:r>
                        <a:rPr lang="ko-KR" altLang="en-US" sz="1800" dirty="0">
                          <a:effectLst/>
                        </a:rPr>
                        <a:t>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Runnable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ko-KR" altLang="en-US" sz="1800" dirty="0">
                          <a:effectLst/>
                        </a:rPr>
                        <a:t> 본체용 추상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ErrorHandler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ko-KR" altLang="en-US" sz="1800" dirty="0">
                          <a:effectLst/>
                        </a:rPr>
                        <a:t> 관련 클래스에서 사용하는 예외 클래스의 베이스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Event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이벤트 동기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FastMutex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>
                          <a:effectLst/>
                        </a:rPr>
                        <a:t>Mutex</a:t>
                      </a:r>
                      <a:r>
                        <a:rPr lang="en-US" altLang="ja-JP" sz="1800" dirty="0"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effectLst/>
                        </a:rPr>
                        <a:t>클래스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재귀로 사용할 수 없지만 그래서 빠름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>
                          <a:effectLst/>
                        </a:rPr>
                        <a:t>Mutex</a:t>
                      </a:r>
                      <a:r>
                        <a:rPr lang="en-US" altLang="ja-JP" sz="1800" dirty="0"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effectLst/>
                        </a:rPr>
                        <a:t>클래스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재귀로도 사용할 수 있다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RWLock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읽기</a:t>
                      </a:r>
                      <a:r>
                        <a:rPr lang="en-US" altLang="ko-KR" sz="1800" dirty="0">
                          <a:effectLst/>
                        </a:rPr>
                        <a:t>/</a:t>
                      </a:r>
                      <a:r>
                        <a:rPr lang="ko-KR" altLang="en-US" sz="1800" dirty="0">
                          <a:effectLst/>
                        </a:rPr>
                        <a:t>쓰기 </a:t>
                      </a:r>
                      <a:r>
                        <a:rPr lang="en-US" altLang="ko-KR" sz="1800" dirty="0">
                          <a:effectLst/>
                        </a:rPr>
                        <a:t>Lock</a:t>
                      </a:r>
                      <a:r>
                        <a:rPr lang="ko-KR" altLang="en-US" sz="1800" dirty="0">
                          <a:effectLst/>
                        </a:rPr>
                        <a:t>용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ScopedLock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>
                          <a:effectLst/>
                        </a:rPr>
                        <a:t>scope </a:t>
                      </a:r>
                      <a:r>
                        <a:rPr lang="ko-KR" altLang="en-US" sz="1800" dirty="0">
                          <a:effectLst/>
                        </a:rPr>
                        <a:t>한정 </a:t>
                      </a:r>
                      <a:r>
                        <a:rPr lang="en-US" altLang="ko-KR" sz="1800" dirty="0">
                          <a:effectLst/>
                        </a:rPr>
                        <a:t>lock </a:t>
                      </a:r>
                      <a:r>
                        <a:rPr lang="ko-KR" altLang="en-US" sz="1800" dirty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Semaphore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세마포어</a:t>
                      </a:r>
                      <a:r>
                        <a:rPr lang="ko-KR" altLang="en-US" sz="1800" dirty="0">
                          <a:effectLst/>
                        </a:rPr>
                        <a:t>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3680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SynchronizedObject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동기 오브젝트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이벤트</a:t>
                      </a:r>
                      <a:r>
                        <a:rPr lang="en-US" altLang="ja-JP" sz="1800" dirty="0">
                          <a:effectLst/>
                        </a:rPr>
                        <a:t>, </a:t>
                      </a:r>
                      <a:r>
                        <a:rPr lang="en-US" altLang="ja-JP" sz="1800" dirty="0" err="1">
                          <a:effectLst/>
                        </a:rPr>
                        <a:t>Mutex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  <a:r>
                        <a:rPr lang="ko-KR" altLang="en-US" sz="1800" dirty="0">
                          <a:effectLst/>
                        </a:rPr>
                        <a:t>의 부모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Thread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en-US" altLang="ko-KR" sz="1800" baseline="0" dirty="0">
                          <a:effectLst/>
                        </a:rPr>
                        <a:t> </a:t>
                      </a:r>
                      <a:r>
                        <a:rPr lang="ko-KR" altLang="en-US" sz="1800" baseline="0" dirty="0">
                          <a:effectLst/>
                        </a:rPr>
                        <a:t>관리</a:t>
                      </a:r>
                      <a:r>
                        <a:rPr lang="en-US" altLang="ko-KR" sz="1800" baseline="0" dirty="0">
                          <a:effectLst/>
                        </a:rPr>
                        <a:t> </a:t>
                      </a:r>
                      <a:r>
                        <a:rPr lang="ko-KR" altLang="en-US" sz="1800" baseline="0" dirty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ThreadPool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ko-KR" altLang="en-US" sz="1800" dirty="0">
                          <a:effectLst/>
                        </a:rPr>
                        <a:t> 풀을 구현한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Timer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ko-KR" altLang="en-US" sz="1800" dirty="0">
                          <a:effectLst/>
                        </a:rPr>
                        <a:t> 베이스의 타이머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TimerCallback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타이머 처리에서 사용하는 </a:t>
                      </a:r>
                      <a:r>
                        <a:rPr lang="ko-KR" altLang="en-US" sz="1800" dirty="0" err="1">
                          <a:effectLst/>
                        </a:rPr>
                        <a:t>콜백용</a:t>
                      </a:r>
                      <a:r>
                        <a:rPr lang="ko-KR" altLang="en-US" sz="1800" dirty="0">
                          <a:effectLst/>
                        </a:rPr>
                        <a:t> 템플릿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2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2" y="55666"/>
            <a:ext cx="12192000" cy="49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5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0" y="0"/>
            <a:ext cx="4690305" cy="6817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3" y="-1"/>
            <a:ext cx="5479394" cy="35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3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¹ã¬ãããã¼ã«æ¦è¦å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" y="890916"/>
            <a:ext cx="9713638" cy="57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4362" y="521584"/>
            <a:ext cx="265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1838" y="6092638"/>
            <a:ext cx="472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https://codezine.jp/article/detail/2626?p=2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3202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5" y="230886"/>
            <a:ext cx="9095315" cy="27540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7047" y="3233651"/>
            <a:ext cx="11109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waitDequeueNotification()에서 큐로부터의 통지 객체 추출 및 데이터 대기를 실시하고 있다.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큐가 비어 있으면 처리가 차단 되고, 외부 </a:t>
            </a:r>
            <a:r>
              <a:rPr lang="ko-KR" altLang="en-US" dirty="0" err="1"/>
              <a:t>스레드에서</a:t>
            </a:r>
            <a:r>
              <a:rPr lang="ko-KR" altLang="en-US" dirty="0"/>
              <a:t> 대기 해제 명령이 내려지면 대기를 그만두고 NULL을 반환한다.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대기 해제 명령은 Poco::NotificationQueue 클래스의 wakeUpAll() 함수에 의해 실시된다.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4741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6" y="145908"/>
            <a:ext cx="5418458" cy="25809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4495" y="2960382"/>
            <a:ext cx="110989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maxCapacity</a:t>
            </a:r>
          </a:p>
          <a:p>
            <a:r>
              <a:rPr lang="ko-KR" altLang="en-US" dirty="0"/>
              <a:t>최대 수를 넘어서 작업자 </a:t>
            </a:r>
            <a:r>
              <a:rPr lang="ko-KR" altLang="en-US" dirty="0" err="1"/>
              <a:t>스레드를</a:t>
            </a:r>
            <a:r>
              <a:rPr lang="ko-KR" altLang="en-US" dirty="0"/>
              <a:t> start() 함수로 등록하려고 하면 예외가 발생한다. 최대 </a:t>
            </a:r>
            <a:r>
              <a:rPr lang="ko-KR" altLang="en-US" dirty="0" err="1"/>
              <a:t>스레드</a:t>
            </a:r>
            <a:r>
              <a:rPr lang="ko-KR" altLang="en-US" dirty="0"/>
              <a:t> 수는 addCapacity(int n) 함수에서 나중에 늘릴 수 있다.</a:t>
            </a:r>
          </a:p>
          <a:p>
            <a:endParaRPr lang="ko-KR" altLang="en-US" dirty="0"/>
          </a:p>
          <a:p>
            <a:r>
              <a:rPr lang="ko-KR" altLang="en-US" b="1" dirty="0"/>
              <a:t>idleTime</a:t>
            </a:r>
          </a:p>
          <a:p>
            <a:r>
              <a:rPr lang="ko-KR" altLang="en-US" dirty="0" err="1"/>
              <a:t>스레드가</a:t>
            </a:r>
            <a:r>
              <a:rPr lang="ko-KR" altLang="en-US" dirty="0"/>
              <a:t> 대기 상태에서 idleTime 초를 초과하면 ThreadPool 클래스는 </a:t>
            </a:r>
            <a:r>
              <a:rPr lang="ko-KR" altLang="en-US" dirty="0" err="1"/>
              <a:t>스레드를</a:t>
            </a:r>
            <a:r>
              <a:rPr lang="ko-KR" altLang="en-US" dirty="0"/>
              <a:t> 강제로 종료시킨다. </a:t>
            </a:r>
            <a:endParaRPr lang="en-US" altLang="ko-KR" dirty="0"/>
          </a:p>
          <a:p>
            <a:r>
              <a:rPr lang="ko-KR" altLang="en-US" dirty="0"/>
              <a:t>그러나 지정된 최소 수보다 보유하고 있는 </a:t>
            </a:r>
            <a:r>
              <a:rPr lang="ko-KR" altLang="en-US" dirty="0" err="1"/>
              <a:t>스레드가</a:t>
            </a:r>
            <a:r>
              <a:rPr lang="ko-KR" altLang="en-US" dirty="0"/>
              <a:t> 작아지지는 않는다.</a:t>
            </a:r>
          </a:p>
        </p:txBody>
      </p:sp>
    </p:spTree>
    <p:extLst>
      <p:ext uri="{BB962C8B-B14F-4D97-AF65-F5344CB8AC3E}">
        <p14:creationId xmlns:p14="http://schemas.microsoft.com/office/powerpoint/2010/main" val="3986402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0" y="405059"/>
            <a:ext cx="7464371" cy="4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" y="0"/>
            <a:ext cx="5816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1104" y="501640"/>
            <a:ext cx="6096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Poco::ThreadTarget과 Poco::RunnableAdapter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클래스의 </a:t>
            </a:r>
            <a:r>
              <a:rPr lang="en-US" altLang="ko-KR" dirty="0"/>
              <a:t>static</a:t>
            </a:r>
            <a:r>
              <a:rPr lang="ko-KR" altLang="en-US" dirty="0"/>
              <a:t> 멤버 함수나 (클래스에 속하지 않은) 단독 함수는 </a:t>
            </a:r>
            <a:r>
              <a:rPr lang="ko-KR" altLang="en-US" b="1" dirty="0"/>
              <a:t>Poco::ThreadTarget</a:t>
            </a:r>
            <a:r>
              <a:rPr lang="ko-KR" altLang="en-US" dirty="0"/>
              <a:t>를 사용하면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실행할 수 있다. </a:t>
            </a:r>
          </a:p>
          <a:p>
            <a:endParaRPr lang="en-US" altLang="ko-KR" dirty="0"/>
          </a:p>
          <a:p>
            <a:r>
              <a:rPr lang="ko-KR" altLang="en-US" dirty="0"/>
              <a:t>클래스의 비 </a:t>
            </a:r>
            <a:r>
              <a:rPr lang="en-US" altLang="ko-KR" dirty="0"/>
              <a:t>static</a:t>
            </a:r>
            <a:r>
              <a:rPr lang="ko-KR" altLang="en-US" dirty="0"/>
              <a:t> 멤버 함수를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실행하는 경우는 </a:t>
            </a:r>
            <a:r>
              <a:rPr lang="ko-KR" altLang="en-US" b="1" dirty="0"/>
              <a:t>Poco::RunnableAdapter</a:t>
            </a:r>
            <a:r>
              <a:rPr lang="ko-KR" altLang="en-US" dirty="0"/>
              <a:t>를 사용한다.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- TestThreadTarget::StaticMethod 와 TestFunction을 Poco::ThreadTarget을 사용하여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실행.</a:t>
            </a:r>
          </a:p>
          <a:p>
            <a:r>
              <a:rPr lang="ko-KR" altLang="en-US" dirty="0"/>
              <a:t>- TestThreadTarget::MemberMethod를 Poco::RunnableAdapter를 사용하여 다른 </a:t>
            </a:r>
            <a:r>
              <a:rPr lang="ko-KR" altLang="en-US" dirty="0" err="1"/>
              <a:t>스레드에</a:t>
            </a:r>
            <a:r>
              <a:rPr lang="ko-KR" altLang="en-US" dirty="0"/>
              <a:t> 실행.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93570" y="6563738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http://poco.roundsquare.net/2010/07/19/pocothreadtarget/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6840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1" y="21020"/>
            <a:ext cx="10191669" cy="34939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3252" y="6511184"/>
            <a:ext cx="52551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http://poco.roundsquare.net/2010/06/23/poconesteddiagnosticcontext/</a:t>
            </a:r>
            <a:r>
              <a:rPr lang="ko-KR" altLang="en-US" sz="1200" dirty="0"/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1638" y="3720430"/>
            <a:ext cx="114667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NestedDiagnosticContext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"Pattern Languages of Program Design 3"(Addison-Wesley)의 Neil Harrison의 "Patterns for Logging Diagnostic Messages"에서 언급 된 Nested Diagnostic Context(NDC)의 구현이다.</a:t>
            </a:r>
          </a:p>
          <a:p>
            <a:endParaRPr lang="ko-KR" altLang="en-US" dirty="0"/>
          </a:p>
          <a:p>
            <a:r>
              <a:rPr lang="ko-KR" altLang="en-US" b="1" dirty="0"/>
              <a:t>NDC는 method 이름과 소스 코드 행 번호, 파일 명으로 구성되는 </a:t>
            </a:r>
            <a:r>
              <a:rPr lang="ko-KR" altLang="en-US" b="1" dirty="0" err="1"/>
              <a:t>컨텍스트</a:t>
            </a:r>
            <a:r>
              <a:rPr lang="ko-KR" altLang="en-US" b="1" dirty="0"/>
              <a:t> 정보를 유지</a:t>
            </a:r>
            <a:r>
              <a:rPr lang="ko-KR" altLang="en-US" dirty="0"/>
              <a:t>한다.</a:t>
            </a:r>
          </a:p>
          <a:p>
            <a:r>
              <a:rPr lang="ko-KR" altLang="en-US" dirty="0"/>
              <a:t>모든 thread는 자신의 NDC을 가지며 필요한 때 생성되며 thread가 종료 되면 소멸된다.</a:t>
            </a:r>
          </a:p>
          <a:p>
            <a:r>
              <a:rPr lang="ko-KR" altLang="en-US" dirty="0"/>
              <a:t>scope 시작할 때 정보를 push 하고 scope 끝에 pop 하도록 Poco::NDCScope를 사용할 수 있다. </a:t>
            </a:r>
          </a:p>
          <a:p>
            <a:r>
              <a:rPr lang="ko-KR" altLang="en-US" dirty="0"/>
              <a:t>매크로 poco_ndc(info)에 등록하면 소스 코드 행 번호, 파일 이름도 함께 기록된다.</a:t>
            </a:r>
          </a:p>
        </p:txBody>
      </p:sp>
    </p:spTree>
    <p:extLst>
      <p:ext uri="{BB962C8B-B14F-4D97-AF65-F5344CB8AC3E}">
        <p14:creationId xmlns:p14="http://schemas.microsoft.com/office/powerpoint/2010/main" val="4041503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9462" y="374331"/>
            <a:ext cx="602242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Poco::Mutex와 Poco::FastMutex</a:t>
            </a:r>
            <a:endParaRPr lang="ko-KR" altLang="en-US" b="1" dirty="0"/>
          </a:p>
          <a:p>
            <a:endParaRPr lang="en-US" altLang="ko-KR" dirty="0"/>
          </a:p>
          <a:p>
            <a:r>
              <a:rPr lang="ko-KR" altLang="en-US" dirty="0"/>
              <a:t>둘 다 모두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공유 리소스의 액세스를 동기화 하는데 사용한다.</a:t>
            </a:r>
          </a:p>
          <a:p>
            <a:endParaRPr lang="en-US" altLang="ko-KR" dirty="0"/>
          </a:p>
          <a:p>
            <a:r>
              <a:rPr lang="ko-KR" altLang="en-US" dirty="0"/>
              <a:t>Poco::Mutex는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몇 번이나 </a:t>
            </a:r>
            <a:r>
              <a:rPr lang="en-US" altLang="ko-KR" dirty="0"/>
              <a:t>lock </a:t>
            </a:r>
            <a:r>
              <a:rPr lang="ko-KR" altLang="en-US" dirty="0"/>
              <a:t>해도 문제 없지만, Poco::FastMutex은 이미 잠겨있을 때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다시 </a:t>
            </a:r>
            <a:r>
              <a:rPr lang="en-US" altLang="ko-KR" dirty="0"/>
              <a:t>lock </a:t>
            </a:r>
            <a:r>
              <a:rPr lang="ko-KR" altLang="en-US" dirty="0"/>
              <a:t>하면 </a:t>
            </a:r>
            <a:r>
              <a:rPr lang="ko-KR" altLang="en-US" dirty="0" err="1"/>
              <a:t>데드락이</a:t>
            </a:r>
            <a:r>
              <a:rPr lang="ko-KR" altLang="en-US" dirty="0"/>
              <a:t> 된다.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" y="0"/>
            <a:ext cx="496125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96" y="4131580"/>
            <a:ext cx="5462293" cy="13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8745" y="663705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Poco::RWLock</a:t>
            </a:r>
          </a:p>
          <a:p>
            <a:endParaRPr lang="ko-KR" altLang="en-US" dirty="0"/>
          </a:p>
          <a:p>
            <a:r>
              <a:rPr lang="ko-KR" altLang="en-US" dirty="0"/>
              <a:t>Poco::RWLock을 사용하면 복수 동시 동작 가능한 reader 혹은 유일의 배타적인 writer를 할 수 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" y="0"/>
            <a:ext cx="428203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5" y="2683506"/>
            <a:ext cx="2263336" cy="11126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745" y="4020888"/>
            <a:ext cx="227095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2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61544" y="395352"/>
            <a:ext cx="9921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Poco::</a:t>
            </a:r>
            <a:r>
              <a:rPr lang="en-US" altLang="ko-KR" sz="2000" b="1" dirty="0"/>
              <a:t>Null</a:t>
            </a:r>
            <a:r>
              <a:rPr lang="ko-KR" altLang="en-US" sz="2000" b="1" dirty="0"/>
              <a:t>Mutex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dirty="0"/>
              <a:t>컴파일 혹은 실행 중에 경우에 따라서 함수</a:t>
            </a:r>
            <a:r>
              <a:rPr lang="en-US" altLang="ko-KR" dirty="0"/>
              <a:t>(</a:t>
            </a:r>
            <a:r>
              <a:rPr lang="ko-KR" altLang="en-US" dirty="0"/>
              <a:t>혹은 클래스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lock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사용하지 않고 싶을 때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4" y="1743301"/>
            <a:ext cx="10539373" cy="236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62" y="4418761"/>
            <a:ext cx="6336485" cy="19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8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66" y="0"/>
            <a:ext cx="951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3" y="0"/>
            <a:ext cx="432025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0166" y="34652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Poco::SynchronizedObject</a:t>
            </a:r>
          </a:p>
          <a:p>
            <a:endParaRPr lang="ko-KR" altLang="en-US" dirty="0"/>
          </a:p>
          <a:p>
            <a:r>
              <a:rPr lang="ko-KR" altLang="en-US" dirty="0"/>
              <a:t>이 클래스는 Poco::Mutex 와 Poco::Event를 집약한 것으로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동기를 필요로 하는 모든 오브젝트의 베이스 클래스로서 기능한다.</a:t>
            </a:r>
          </a:p>
        </p:txBody>
      </p:sp>
      <p:pic>
        <p:nvPicPr>
          <p:cNvPr id="3074" name="Picture 2" descr="Thread con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2413870"/>
            <a:ext cx="7366329" cy="20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0166" y="4444129"/>
            <a:ext cx="719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http://poco.roundsquare.net/2010/07/01/pocosynchronizedobject/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542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5" y="0"/>
            <a:ext cx="694649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09486" y="6416594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https://pocoproject.org/docs/Poco.SynchronizedObject.html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04861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16722" y="561652"/>
            <a:ext cx="58122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:ThreadLocal</a:t>
            </a:r>
          </a:p>
          <a:p>
            <a:endParaRPr lang="ko-KR" altLang="en-US" dirty="0"/>
          </a:p>
          <a:p>
            <a:r>
              <a:rPr lang="ko-KR" altLang="en-US" dirty="0"/>
              <a:t>이 클래스는 thread 로컬 변수를 선언하는 데 사용한다.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스마트 포인터 클래스와 비슷하지만, </a:t>
            </a:r>
            <a:r>
              <a:rPr lang="ko-KR" altLang="en-US" dirty="0" err="1"/>
              <a:t>스레드</a:t>
            </a:r>
            <a:r>
              <a:rPr lang="ko-KR" altLang="en-US" dirty="0"/>
              <a:t> 마다 다른 객체를 참조한다. </a:t>
            </a:r>
          </a:p>
          <a:p>
            <a:endParaRPr lang="en-US" altLang="ko-KR" dirty="0"/>
          </a:p>
          <a:p>
            <a:r>
              <a:rPr lang="ko-KR" altLang="en-US" dirty="0"/>
              <a:t>개체는 처음 참조 될 때 생성된다. </a:t>
            </a:r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스레드는</a:t>
            </a:r>
            <a:r>
              <a:rPr lang="ko-KR" altLang="en-US" dirty="0"/>
              <a:t> 자신의 로컬 데이터만을 참조 할 수 있고 다른 </a:t>
            </a:r>
            <a:r>
              <a:rPr lang="ko-KR" altLang="en-US" dirty="0" err="1"/>
              <a:t>스레드의</a:t>
            </a:r>
            <a:r>
              <a:rPr lang="ko-KR" altLang="en-US" dirty="0"/>
              <a:t> 로컬 데이터를 참조 할 수 없다.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" y="0"/>
            <a:ext cx="603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6537" y="217355"/>
            <a:ext cx="8582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Poco::NotificationQueue, Poco::PriorityNotificationQueue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http://poco.roundsquare.net/2010/06/08/poconotificationqueue/</a:t>
            </a:r>
            <a:r>
              <a:rPr lang="ko-KR" altLang="en-US" sz="1200" dirty="0"/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537" y="977149"/>
            <a:ext cx="10518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는 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에 쌓은 순서로 처리된다</a:t>
            </a:r>
            <a:r>
              <a:rPr lang="en-US" altLang="ja-JP" dirty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en-US" altLang="ja-JP" dirty="0"/>
          </a:p>
          <a:p>
            <a:endParaRPr lang="en-US" altLang="ko-KR" dirty="0">
              <a:solidFill>
                <a:srgbClr val="4A630F"/>
              </a:solidFill>
              <a:latin typeface="Tahoma" panose="020B0604030504040204" pitchFamily="34" charset="0"/>
              <a:hlinkClick r:id="rId4"/>
            </a:endParaRPr>
          </a:p>
          <a:p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PriorityNotificationQueue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의 경우는 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에 쌓은 순서뿐만 아니라 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priority 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값이 작은 순서로 처리된다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26" y="2349483"/>
            <a:ext cx="5744512" cy="42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0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7" y="0"/>
            <a:ext cx="7992274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http://poco.roundsquare.net/2010/06/08/poconotificationqueue/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2346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http://poco.roundsquare.net/2010/06/08/poconotificationqueue/</a:t>
            </a:r>
            <a:r>
              <a:rPr lang="ko-KR" altLang="en-US" sz="1200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5" y="0"/>
            <a:ext cx="9586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2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http://poco.roundsquare.net/2010/06/08/poconotificationqueue/</a:t>
            </a:r>
            <a:r>
              <a:rPr lang="ko-KR" altLang="en-US" sz="1200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0"/>
            <a:ext cx="8553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2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4606" y="1040524"/>
            <a:ext cx="665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초 마다 서버에 접속한 유저 상태를 조사해야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::Timer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579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http://pocoproject.org/docs/Poco.Timer.html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87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2662" y="378060"/>
            <a:ext cx="105418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Poco::Timer는 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베이스의 타이머로 1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당  1개의 </a:t>
            </a:r>
            <a:r>
              <a:rPr lang="ko-KR" altLang="en-US" sz="2400" dirty="0" err="1"/>
              <a:t>스레드가</a:t>
            </a:r>
            <a:r>
              <a:rPr lang="ko-KR" altLang="en-US" sz="2400" dirty="0"/>
              <a:t> 동작한다.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처음 </a:t>
            </a:r>
            <a:r>
              <a:rPr lang="ko-KR" altLang="en-US" sz="2400" dirty="0" err="1"/>
              <a:t>콜백</a:t>
            </a:r>
            <a:r>
              <a:rPr lang="ko-KR" altLang="en-US" sz="2400" dirty="0"/>
              <a:t> 발생까지의 startInterval과 그 이후의 주기적인 </a:t>
            </a:r>
            <a:r>
              <a:rPr lang="ko-KR" altLang="en-US" sz="2400" dirty="0" err="1"/>
              <a:t>콜백</a:t>
            </a:r>
            <a:r>
              <a:rPr lang="ko-KR" altLang="en-US" sz="2400" dirty="0"/>
              <a:t> 간격 periodicInterval. </a:t>
            </a:r>
          </a:p>
          <a:p>
            <a:endParaRPr lang="en-US" altLang="ko-KR" sz="2400" dirty="0"/>
          </a:p>
          <a:p>
            <a:r>
              <a:rPr lang="ko-KR" altLang="en-US" sz="2400" dirty="0"/>
              <a:t>이 2개를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생성 시에 </a:t>
            </a:r>
            <a:r>
              <a:rPr lang="ko-KR" altLang="en-US" sz="2400" dirty="0" err="1"/>
              <a:t>밀리초</a:t>
            </a:r>
            <a:r>
              <a:rPr lang="ko-KR" altLang="en-US" sz="2400" dirty="0"/>
              <a:t> 단위로 지정한다.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콜백</a:t>
            </a:r>
            <a:r>
              <a:rPr lang="ko-KR" altLang="en-US" sz="2400" dirty="0"/>
              <a:t> 함수 </a:t>
            </a:r>
            <a:r>
              <a:rPr lang="en-US" altLang="ko-KR" sz="2400" dirty="0" err="1"/>
              <a:t>onTimer</a:t>
            </a:r>
            <a:r>
              <a:rPr lang="en-US" altLang="ko-KR" sz="2400" dirty="0"/>
              <a:t>()</a:t>
            </a:r>
            <a:r>
              <a:rPr lang="ko-KR" altLang="en-US" sz="2400" dirty="0"/>
              <a:t>는 </a:t>
            </a:r>
            <a:r>
              <a:rPr lang="en-US" altLang="ko-KR" sz="2400" dirty="0" err="1"/>
              <a:t>Poco</a:t>
            </a:r>
            <a:r>
              <a:rPr lang="en-US" altLang="ko-KR" sz="2400" dirty="0"/>
              <a:t>::Timer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인스턴스를</a:t>
            </a:r>
            <a:r>
              <a:rPr lang="ko-KR" altLang="en-US" sz="2400" dirty="0"/>
              <a:t> </a:t>
            </a:r>
            <a:r>
              <a:rPr lang="en-US" altLang="ko-KR" sz="2400" dirty="0"/>
              <a:t>timer</a:t>
            </a:r>
            <a:r>
              <a:rPr lang="ko-KR" altLang="en-US" sz="2400" dirty="0"/>
              <a:t>로 한다면 </a:t>
            </a:r>
            <a:r>
              <a:rPr lang="en-US" altLang="ko-KR" sz="2400" dirty="0" err="1"/>
              <a:t>MyClass</a:t>
            </a:r>
            <a:r>
              <a:rPr lang="en-US" altLang="ko-KR" sz="2400" dirty="0"/>
              <a:t> </a:t>
            </a:r>
            <a:r>
              <a:rPr lang="ko-KR" altLang="en-US" sz="2400" dirty="0"/>
              <a:t>중이라면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Poco</a:t>
            </a:r>
            <a:r>
              <a:rPr lang="en-US" altLang="ko-KR" sz="2400" dirty="0"/>
              <a:t>::</a:t>
            </a:r>
            <a:r>
              <a:rPr lang="en-US" altLang="ko-KR" sz="2400" dirty="0" err="1"/>
              <a:t>TimerCallback</a:t>
            </a:r>
            <a:r>
              <a:rPr lang="en-US" altLang="ko-KR" sz="2400" dirty="0"/>
              <a:t>&lt;</a:t>
            </a:r>
            <a:r>
              <a:rPr lang="en-US" altLang="ko-KR" sz="2400" dirty="0" err="1"/>
              <a:t>MyClass</a:t>
            </a:r>
            <a:r>
              <a:rPr lang="en-US" altLang="ko-KR" sz="2400" dirty="0"/>
              <a:t>&gt; callback(*this, &amp;</a:t>
            </a:r>
            <a:r>
              <a:rPr lang="en-US" altLang="ko-KR" sz="2400" dirty="0" err="1"/>
              <a:t>MyClass</a:t>
            </a:r>
            <a:r>
              <a:rPr lang="en-US" altLang="ko-KR" sz="2400" dirty="0"/>
              <a:t>::</a:t>
            </a:r>
            <a:r>
              <a:rPr lang="en-US" altLang="ko-KR" sz="2400" dirty="0" err="1"/>
              <a:t>onTimer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timer.start</a:t>
            </a:r>
            <a:r>
              <a:rPr lang="en-US" altLang="ko-KR" sz="2400" dirty="0"/>
              <a:t>(callback);</a:t>
            </a:r>
          </a:p>
          <a:p>
            <a:r>
              <a:rPr lang="ko-KR" altLang="en-US" sz="2400" dirty="0" err="1"/>
              <a:t>처럼</a:t>
            </a:r>
            <a:r>
              <a:rPr lang="ko-KR" altLang="en-US" sz="2400" dirty="0"/>
              <a:t> </a:t>
            </a:r>
            <a:r>
              <a:rPr lang="en-US" altLang="ko-KR" sz="2400" dirty="0"/>
              <a:t>start </a:t>
            </a:r>
            <a:r>
              <a:rPr lang="ko-KR" altLang="en-US" sz="2400" dirty="0"/>
              <a:t>시에 지정한다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7840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0"/>
            <a:ext cx="7964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0"/>
            <a:ext cx="8535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87818" y="6488668"/>
            <a:ext cx="335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https://pocoproject.org/docs/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5606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1132" y="308217"/>
            <a:ext cx="1036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Poco::Util::Timer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b="1" dirty="0" err="1"/>
              <a:t>스케쥴된</a:t>
            </a:r>
            <a:r>
              <a:rPr lang="ko-KR" altLang="en-US" b="1" dirty="0"/>
              <a:t> 태스크를 1개의 </a:t>
            </a:r>
            <a:r>
              <a:rPr lang="ko-KR" altLang="en-US" b="1" dirty="0" err="1"/>
              <a:t>스레드에서</a:t>
            </a:r>
            <a:r>
              <a:rPr lang="ko-KR" altLang="en-US" b="1" dirty="0"/>
              <a:t> 순차적으로 처리</a:t>
            </a:r>
            <a:r>
              <a:rPr lang="ko-KR" altLang="en-US" dirty="0"/>
              <a:t>하는 것으로 각각의 태스크의 처리는 빠르게 끝나지 않으면 그 다음 처리가 늦어진다.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78782"/>
              </p:ext>
            </p:extLst>
          </p:nvPr>
        </p:nvGraphicFramePr>
        <p:xfrm>
          <a:off x="567559" y="1654859"/>
          <a:ext cx="11059510" cy="2651760"/>
        </p:xfrm>
        <a:graphic>
          <a:graphicData uri="http://schemas.openxmlformats.org/drawingml/2006/table">
            <a:tbl>
              <a:tblPr/>
              <a:tblGrid>
                <a:gridCol w="6074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4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Method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Poco::Timestamp time)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>
                          <a:effectLst/>
                        </a:rPr>
                        <a:t>시각 지정 단발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long delay, long interval)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schedule(TimerTask::Ptr pTask, lPoco::Timestamp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>
                          <a:effectLst/>
                        </a:rPr>
                        <a:t>처음 </a:t>
                      </a:r>
                      <a:r>
                        <a:rPr lang="ko-KR" altLang="en-US" dirty="0" err="1">
                          <a:effectLst/>
                        </a:rPr>
                        <a:t>딜레이</a:t>
                      </a:r>
                      <a:r>
                        <a:rPr lang="ko-KR" altLang="en-US" dirty="0">
                          <a:effectLst/>
                        </a:rPr>
                        <a:t> 지정 또는 시가 지정으로 반복한다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  <a:r>
                        <a:rPr lang="ko-KR" altLang="en-US" dirty="0">
                          <a:effectLst/>
                        </a:rPr>
                        <a:t>반복은 태스크 종료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long delay, long interval)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lPoco</a:t>
                      </a:r>
                      <a:r>
                        <a:rPr lang="en-US" dirty="0">
                          <a:effectLst/>
                        </a:rPr>
                        <a:t>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>
                          <a:effectLst/>
                        </a:rPr>
                        <a:t>처음 </a:t>
                      </a:r>
                      <a:r>
                        <a:rPr lang="ko-KR" altLang="en-US" dirty="0" err="1">
                          <a:effectLst/>
                        </a:rPr>
                        <a:t>딜레이</a:t>
                      </a:r>
                      <a:r>
                        <a:rPr lang="ko-KR" altLang="en-US" dirty="0">
                          <a:effectLst/>
                        </a:rPr>
                        <a:t> 지정 또는 시각 지정으로 반복한다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  <a:r>
                        <a:rPr lang="ko-KR" altLang="en-US" dirty="0">
                          <a:effectLst/>
                        </a:rPr>
                        <a:t>반복은 태스크 개시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057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5" y="313384"/>
            <a:ext cx="10606637" cy="2534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05" y="3197053"/>
            <a:ext cx="10646035" cy="1774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5" y="5320140"/>
            <a:ext cx="2758758" cy="639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73518" y="5288610"/>
            <a:ext cx="7781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타이머의 실행을 취소한다</a:t>
            </a:r>
            <a:r>
              <a:rPr lang="ko-KR" altLang="en-US" dirty="0"/>
              <a:t>. 작업이 한 번만 실행되도록 예약 되었지만 아직 실행되지 않았거나 아직 예약 되지 않은 경우 실행되지 않는다. </a:t>
            </a:r>
            <a:endParaRPr lang="en-US" altLang="ko-KR" dirty="0"/>
          </a:p>
          <a:p>
            <a:r>
              <a:rPr lang="ko-KR" altLang="en-US" dirty="0"/>
              <a:t>작업이 반복 실행되도록 예약된 경우 다시 실행 되지 않는다. </a:t>
            </a:r>
            <a:endParaRPr lang="en-US" altLang="ko-KR" dirty="0"/>
          </a:p>
          <a:p>
            <a:r>
              <a:rPr lang="ko-KR" altLang="en-US" dirty="0"/>
              <a:t>이 호출이 발생할 때 작업이 실행 중이면 작업이 완료될 때까지 실행 되지만 이후 다시는 실행되지 않는다.</a:t>
            </a:r>
          </a:p>
        </p:txBody>
      </p:sp>
    </p:spTree>
    <p:extLst>
      <p:ext uri="{BB962C8B-B14F-4D97-AF65-F5344CB8AC3E}">
        <p14:creationId xmlns:p14="http://schemas.microsoft.com/office/powerpoint/2010/main" val="6197294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006" y="285333"/>
            <a:ext cx="10384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Poco::TimedNotificationQueue</a:t>
            </a:r>
            <a:endParaRPr lang="en-US" altLang="ko-KR" b="1" dirty="0"/>
          </a:p>
          <a:p>
            <a:endParaRPr lang="ko-KR" altLang="en-US" dirty="0"/>
          </a:p>
          <a:p>
            <a:r>
              <a:rPr lang="ko-KR" altLang="en-US" dirty="0"/>
              <a:t>자식 </a:t>
            </a:r>
            <a:r>
              <a:rPr lang="ko-KR" altLang="en-US" dirty="0" err="1"/>
              <a:t>스레드에서</a:t>
            </a:r>
            <a:r>
              <a:rPr lang="ko-KR" altLang="en-US" dirty="0"/>
              <a:t> 시각 지정의 Notification을 enqueue 하고</a:t>
            </a:r>
            <a:r>
              <a:rPr lang="en-US" altLang="ko-KR" dirty="0"/>
              <a:t>, </a:t>
            </a:r>
            <a:r>
              <a:rPr lang="ko-KR" altLang="en-US" dirty="0"/>
              <a:t>메인 </a:t>
            </a:r>
            <a:r>
              <a:rPr lang="ko-KR" altLang="en-US" dirty="0" err="1"/>
              <a:t>스레드에서</a:t>
            </a:r>
            <a:r>
              <a:rPr lang="ko-KR" altLang="en-US" dirty="0"/>
              <a:t> dequeue 하는 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http://poco.roundsquare.net/2010/06/10/pocotimednotificationqueue/</a:t>
            </a:r>
            <a:r>
              <a:rPr lang="ko-KR" altLang="en-US" sz="1200" dirty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1300996"/>
            <a:ext cx="7129938" cy="52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http://poco.roundsquare.net/2010/06/10/pocotimednotificationqueue/</a:t>
            </a:r>
            <a:r>
              <a:rPr lang="ko-KR" altLang="en-US" sz="1200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76" y="-21020"/>
            <a:ext cx="673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1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1" y="-21020"/>
            <a:ext cx="795406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http://poco.roundsquare.net/2010/06/10/pocotimednotificationqueue/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12828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965" y="294290"/>
            <a:ext cx="60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그 외 더 있지만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472965" y="1149046"/>
            <a:ext cx="115718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Poco::ActiveMethod</a:t>
            </a:r>
          </a:p>
          <a:p>
            <a:r>
              <a:rPr lang="ko-KR" altLang="en-US" dirty="0">
                <a:hlinkClick r:id="rId2"/>
              </a:rPr>
              <a:t>http://poco.roundsquare.net/2010/04/21/pocoactivemethod/</a:t>
            </a:r>
            <a:endParaRPr lang="en-US" altLang="ko-KR" dirty="0"/>
          </a:p>
          <a:p>
            <a:r>
              <a:rPr lang="en-US" altLang="ko-KR" dirty="0"/>
              <a:t>Future Pattern</a:t>
            </a:r>
            <a:r>
              <a:rPr lang="ko-KR" altLang="en-US" dirty="0"/>
              <a:t>을 구현하는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처리를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시작하고</a:t>
            </a:r>
            <a:r>
              <a:rPr lang="en-US" altLang="ko-KR" dirty="0"/>
              <a:t>, </a:t>
            </a:r>
            <a:r>
              <a:rPr lang="ko-KR" altLang="en-US" dirty="0"/>
              <a:t>시작을 한 </a:t>
            </a:r>
            <a:r>
              <a:rPr lang="ko-KR" altLang="en-US" dirty="0" err="1"/>
              <a:t>스레드에서는</a:t>
            </a:r>
            <a:r>
              <a:rPr lang="ko-KR" altLang="en-US" dirty="0"/>
              <a:t> 이 처리가 끝날 때까지</a:t>
            </a:r>
            <a:r>
              <a:rPr lang="en-US" altLang="ko-KR" dirty="0"/>
              <a:t>(</a:t>
            </a:r>
            <a:r>
              <a:rPr lang="ko-KR" altLang="en-US" dirty="0"/>
              <a:t>어떤 다른 처리도 하면서</a:t>
            </a:r>
            <a:r>
              <a:rPr lang="en-US" altLang="ko-KR" dirty="0"/>
              <a:t>) </a:t>
            </a:r>
            <a:r>
              <a:rPr lang="ko-KR" altLang="en-US" dirty="0"/>
              <a:t>기다리고</a:t>
            </a:r>
            <a:r>
              <a:rPr lang="en-US" altLang="ko-KR" dirty="0"/>
              <a:t>, </a:t>
            </a:r>
            <a:r>
              <a:rPr lang="ko-KR" altLang="en-US" dirty="0"/>
              <a:t>이 처리 결과를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http://poco.roundsquare.net/2010/04/23/pocoactivedispatcher/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ActiveMethod</a:t>
            </a:r>
            <a:r>
              <a:rPr lang="ko-KR" altLang="en-US" dirty="0"/>
              <a:t>와 비슷하지만 처리가 엄밀하게 </a:t>
            </a:r>
            <a:r>
              <a:rPr lang="ko-KR" altLang="en-US" dirty="0" err="1"/>
              <a:t>시리얼라이즈</a:t>
            </a:r>
            <a:r>
              <a:rPr lang="ko-KR" altLang="en-US" dirty="0"/>
              <a:t> 되는 것이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처리 지시가 </a:t>
            </a:r>
            <a:r>
              <a:rPr lang="en-US" altLang="ko-KR" dirty="0"/>
              <a:t>queue</a:t>
            </a:r>
            <a:r>
              <a:rPr lang="ko-KR" altLang="en-US" dirty="0"/>
              <a:t>에 쌓이고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queue</a:t>
            </a:r>
            <a:r>
              <a:rPr lang="ko-KR" altLang="en-US" dirty="0"/>
              <a:t>에서 빼는 것이 순차적으로 처리된다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처리 순서가 보증되므로 예를 들면 하드웨어 접근 루틴이나 통신 등에 사용할 수 있을 듯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</a:t>
            </a:r>
            <a:r>
              <a:rPr lang="ko-KR" altLang="en-US" dirty="0" err="1"/>
              <a:t>패턴로</a:t>
            </a:r>
            <a:r>
              <a:rPr lang="ko-KR" altLang="en-US" dirty="0"/>
              <a:t> 말하자면 </a:t>
            </a:r>
            <a:r>
              <a:rPr lang="en-US" altLang="ko-KR" dirty="0"/>
              <a:t>Single Threaded Execution </a:t>
            </a:r>
            <a:r>
              <a:rPr lang="ko-KR" altLang="en-US" dirty="0"/>
              <a:t>패턴이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41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문자 출력</a:t>
            </a:r>
            <a:r>
              <a:rPr lang="en-US" altLang="ko-KR" sz="2400" dirty="0"/>
              <a:t>, </a:t>
            </a:r>
            <a:r>
              <a:rPr lang="ko-KR" altLang="en-US" sz="2400" dirty="0"/>
              <a:t>문자 </a:t>
            </a:r>
            <a:r>
              <a:rPr lang="ko-KR" altLang="en-US" sz="2400" dirty="0" err="1"/>
              <a:t>파싱을</a:t>
            </a:r>
            <a:r>
              <a:rPr lang="ko-KR" altLang="en-US" sz="2400" dirty="0"/>
              <a:t> 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6" y="3906980"/>
            <a:ext cx="708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::Text, </a:t>
            </a:r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ko-KR" altLang="en-US" sz="2400" b="1" dirty="0"/>
              <a:t>format 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StringTokenizer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https://pocoproject.org/docs/package-Foundation.Text.html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3168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049" y="413655"/>
            <a:ext cx="10930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POCO에서는 Unicode의 UTF-8 코드에 대응하는 것으로 기본적으로 멀티 바이트에 대응하고 있다.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b="1" dirty="0"/>
              <a:t>문자열은 UTF-8 코드로 </a:t>
            </a:r>
            <a:r>
              <a:rPr lang="ko-KR" altLang="en-US" sz="2400" b="1" dirty="0" err="1"/>
              <a:t>인코딩된</a:t>
            </a:r>
            <a:r>
              <a:rPr lang="ko-KR" altLang="en-US" sz="2400" b="1" dirty="0"/>
              <a:t> 것으로 간주하여 내부 처리를 실시</a:t>
            </a:r>
            <a:r>
              <a:rPr lang="ko-KR" altLang="en-US" sz="2400" dirty="0"/>
              <a:t>하고 있다.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Windows 환경에서 API를 이용하는 경우는 기본적으로 "POCO_WIN32_UTF8</a:t>
            </a:r>
            <a:r>
              <a:rPr lang="en-US" altLang="ko-KR" sz="2400" dirty="0"/>
              <a:t>”</a:t>
            </a:r>
            <a:r>
              <a:rPr lang="ko-KR" altLang="en-US" sz="2400" dirty="0"/>
              <a:t>라는 기호가 define 정의되어 있고, Unicode판의 Win32 API를 사용하는 코드가 컴파일 된다. </a:t>
            </a:r>
            <a:endParaRPr lang="en-US" altLang="ko-KR" sz="2400" dirty="0"/>
          </a:p>
          <a:p>
            <a:r>
              <a:rPr lang="ko-KR" altLang="en-US" sz="2400" dirty="0"/>
              <a:t>처리로서는 API로 전달할 인수 문자열을 POCO 내부에서 UTF-8에서 UTF16 코드로 변환한다.</a:t>
            </a:r>
          </a:p>
        </p:txBody>
      </p:sp>
    </p:spTree>
    <p:extLst>
      <p:ext uri="{BB962C8B-B14F-4D97-AF65-F5344CB8AC3E}">
        <p14:creationId xmlns:p14="http://schemas.microsoft.com/office/powerpoint/2010/main" val="3959811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316" y="413655"/>
            <a:ext cx="1154035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UTF-8</a:t>
            </a:r>
            <a:endParaRPr lang="ko-KR" altLang="en-US" sz="2400" b="1" dirty="0"/>
          </a:p>
          <a:p>
            <a:r>
              <a:rPr lang="ko-KR" altLang="en-US" sz="2400" dirty="0"/>
              <a:t>UTF-8 코드라는 것은 Unicode 구현의 하나로 1 문자를 1~6바이트의 멀티 바이트로 </a:t>
            </a:r>
            <a:r>
              <a:rPr lang="ko-KR" altLang="en-US" sz="2400" dirty="0" err="1"/>
              <a:t>인코딩한</a:t>
            </a:r>
            <a:r>
              <a:rPr lang="ko-KR" altLang="en-US" sz="2400" dirty="0"/>
              <a:t> 것이다.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ASCII 문자와 동일한 부분은 동일한 코드 그대로 1 바이트이다. </a:t>
            </a:r>
            <a:endParaRPr lang="en-US" altLang="ko-KR" sz="2400" dirty="0"/>
          </a:p>
          <a:p>
            <a:r>
              <a:rPr lang="ko-KR" altLang="en-US" sz="2400" dirty="0"/>
              <a:t>그러나 ASCII 문자 이외는 2바이트 이상으로 되어 버린다. </a:t>
            </a:r>
            <a:endParaRPr lang="en-US" altLang="ko-KR" sz="2400" dirty="0"/>
          </a:p>
          <a:p>
            <a:r>
              <a:rPr lang="ko-KR" altLang="en-US" sz="2400" dirty="0"/>
              <a:t>그러나 이 코드는 ASCII 문자와 중복되는 것이 아니라 ASCII 문자는 명확하게 구별 할 수 있다. 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ko-KR" altLang="en-US" sz="2800" b="1" dirty="0"/>
              <a:t>UTF-16</a:t>
            </a:r>
            <a:endParaRPr lang="ko-KR" altLang="en-US" sz="2400" b="1" dirty="0"/>
          </a:p>
          <a:p>
            <a:r>
              <a:rPr lang="ko-KR" altLang="en-US" sz="2400" dirty="0"/>
              <a:t>한편 UTF-16 코드는 2바이트로 표현 할 수 있는 Unicode 문자 그대로의 코드로 이 이외의 문자는 독자적으로 </a:t>
            </a:r>
            <a:r>
              <a:rPr lang="ko-KR" altLang="en-US" sz="2400" dirty="0" err="1"/>
              <a:t>인코딩</a:t>
            </a:r>
            <a:r>
              <a:rPr lang="ko-KR" altLang="en-US" sz="2400" dirty="0"/>
              <a:t> 하여 4 바이트로 표시된다. 기본 문자 단위가 2바이트이므로 UTF-8의 멀티 바이트 문자에 대해서 이쪽은 와일드 문자라고 한다. </a:t>
            </a:r>
            <a:endParaRPr lang="en-US" altLang="ko-KR" sz="2400" dirty="0"/>
          </a:p>
          <a:p>
            <a:r>
              <a:rPr lang="ko-KR" altLang="en-US" sz="2400" dirty="0"/>
              <a:t>ASCII 문자도 비 ASCII 문자도 2바이트이다. </a:t>
            </a:r>
            <a:endParaRPr lang="en-US" altLang="ko-KR" sz="2400" dirty="0"/>
          </a:p>
          <a:p>
            <a:r>
              <a:rPr lang="ko-KR" altLang="en-US" sz="2400" dirty="0"/>
              <a:t>따라서 UTF-16에 대응한 문자열 클래스도 std:</a:t>
            </a:r>
            <a:r>
              <a:rPr lang="en-US" altLang="ko-KR" sz="2400" dirty="0"/>
              <a:t>:</a:t>
            </a:r>
            <a:r>
              <a:rPr lang="ko-KR" altLang="en-US" sz="2400" dirty="0"/>
              <a:t>wstring라는 다른 클래스로 되어 있다.</a:t>
            </a:r>
          </a:p>
        </p:txBody>
      </p:sp>
    </p:spTree>
    <p:extLst>
      <p:ext uri="{BB962C8B-B14F-4D97-AF65-F5344CB8AC3E}">
        <p14:creationId xmlns:p14="http://schemas.microsoft.com/office/powerpoint/2010/main" val="460512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2579" y="196334"/>
            <a:ext cx="2636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ShiftJIS를 UTF-8로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6" y="796062"/>
            <a:ext cx="67747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01" y="0"/>
            <a:ext cx="65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55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9604" y="196334"/>
            <a:ext cx="282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UTF-8dmf ShiftJIS로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860837"/>
            <a:ext cx="6790008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06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67809" y="322458"/>
            <a:ext cx="2510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std::string 보조 클래스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70606"/>
              </p:ext>
            </p:extLst>
          </p:nvPr>
        </p:nvGraphicFramePr>
        <p:xfrm>
          <a:off x="1114097" y="785102"/>
          <a:ext cx="8870731" cy="5520807"/>
        </p:xfrm>
        <a:graphic>
          <a:graphicData uri="http://schemas.openxmlformats.org/drawingml/2006/table">
            <a:tbl>
              <a:tblPr/>
              <a:tblGrid>
                <a:gridCol w="177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클래스 이름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개요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선두와 꼬리의</a:t>
                      </a:r>
                      <a:r>
                        <a:rPr lang="ko-KR" altLang="en-US" sz="1800" baseline="0" dirty="0">
                          <a:effectLst/>
                        </a:rPr>
                        <a:t>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선두와 꼬리의 공백 제거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trimLeft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선두의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꼬리의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trimLeftInPlace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선두의 공백 제거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2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꼬리의 공백 제거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toLower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문자열을 소문자로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toLowerInPlace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문자열을 소문자로 변환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문자열을 대문자로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문자열을 대문자로 변환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icompare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 비교</a:t>
                      </a:r>
                      <a:r>
                        <a:rPr lang="en-US" altLang="ko-KR" sz="1800" dirty="0">
                          <a:effectLst/>
                        </a:rPr>
                        <a:t>. </a:t>
                      </a:r>
                      <a:r>
                        <a:rPr lang="ko-KR" altLang="en-US" sz="1800" dirty="0">
                          <a:effectLst/>
                        </a:rPr>
                        <a:t>같다면 </a:t>
                      </a:r>
                      <a:r>
                        <a:rPr lang="en-US" altLang="ko-KR" sz="1800" dirty="0">
                          <a:effectLst/>
                        </a:rPr>
                        <a:t>0</a:t>
                      </a:r>
                      <a:r>
                        <a:rPr lang="ko-KR" altLang="en-US" sz="1800" dirty="0">
                          <a:effectLst/>
                        </a:rPr>
                        <a:t>을 반환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대문자 소문자 구별 없음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 치환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복사하고 치환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 치환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translate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>
                          <a:effectLst/>
                        </a:rPr>
                        <a:t>1 </a:t>
                      </a:r>
                      <a:r>
                        <a:rPr lang="ko-KR" altLang="en-US" sz="1800" dirty="0">
                          <a:effectLst/>
                        </a:rPr>
                        <a:t>문자 단위의 치환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 연결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format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>
                          <a:effectLst/>
                        </a:rPr>
                        <a:t>sprint </a:t>
                      </a:r>
                      <a:r>
                        <a:rPr lang="ko-KR" altLang="en-US" sz="1800" dirty="0">
                          <a:effectLst/>
                        </a:rPr>
                        <a:t>스타일의 쓰기 형식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459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74" y="182832"/>
            <a:ext cx="10061325" cy="60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8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38" y="641657"/>
            <a:ext cx="9238791" cy="4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3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4" y="239449"/>
            <a:ext cx="7856325" cy="6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64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3379" y="538766"/>
            <a:ext cx="102370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앞의 함수는 특별히 UTF-8 코드를 고려하고 있지 않음.</a:t>
            </a:r>
          </a:p>
          <a:p>
            <a:r>
              <a:rPr lang="ko-KR" altLang="en-US" sz="2400" dirty="0"/>
              <a:t>몇 개는 UTF-8 코드에 대응한 버전을 따로 준비하고 있다.</a:t>
            </a:r>
          </a:p>
          <a:p>
            <a:r>
              <a:rPr lang="ko-KR" altLang="en-US" sz="2400" dirty="0"/>
              <a:t>「Poco/UTF8String.h」에 정의 되어 있다.</a:t>
            </a:r>
          </a:p>
          <a:p>
            <a:endParaRPr lang="ko-KR" altLang="en-US" dirty="0"/>
          </a:p>
          <a:p>
            <a:r>
              <a:rPr lang="ko-KR" altLang="en-US" dirty="0"/>
              <a:t>icompare()</a:t>
            </a:r>
          </a:p>
          <a:p>
            <a:r>
              <a:rPr lang="ko-KR" altLang="en-US" dirty="0"/>
              <a:t>toUpper()</a:t>
            </a:r>
          </a:p>
          <a:p>
            <a:r>
              <a:rPr lang="ko-KR" altLang="en-US" dirty="0"/>
              <a:t>toUpperInPlace()</a:t>
            </a:r>
          </a:p>
          <a:p>
            <a:r>
              <a:rPr lang="ko-KR" altLang="en-US" dirty="0"/>
              <a:t>toLower()</a:t>
            </a:r>
          </a:p>
          <a:p>
            <a:r>
              <a:rPr lang="ko-KR" altLang="en-US" dirty="0"/>
              <a:t>toLowerInPlace()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13" y="3586884"/>
            <a:ext cx="5622432" cy="13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47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239387"/>
            <a:ext cx="1052085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ko-KR" altLang="en-US" sz="2400" b="1" dirty="0"/>
              <a:t>format</a:t>
            </a:r>
          </a:p>
          <a:p>
            <a:endParaRPr lang="en-US" altLang="ko-KR" dirty="0"/>
          </a:p>
          <a:p>
            <a:r>
              <a:rPr lang="ko-KR" altLang="en-US" dirty="0"/>
              <a:t>std::string을 이용할 때  가장 불편한 것은 printf와 같은 서식을 지원하는 함수가 없는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POCO에서는 </a:t>
            </a:r>
            <a:r>
              <a:rPr lang="ko-KR" altLang="en-US" b="1" dirty="0"/>
              <a:t>printf에 해당하는 기능을 구현한 타입 세이프한 format 함수를 제공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기본 정의는</a:t>
            </a:r>
          </a:p>
          <a:p>
            <a:r>
              <a:rPr lang="ko-KR" altLang="en-US" dirty="0"/>
              <a:t> </a:t>
            </a:r>
            <a:r>
              <a:rPr lang="ko-KR" altLang="en-US" b="1" dirty="0"/>
              <a:t>std::string format( const std::string &amp; fmt, const Any &amp; value );</a:t>
            </a:r>
            <a:endParaRPr lang="en-US" altLang="ko-KR" b="1" dirty="0"/>
          </a:p>
          <a:p>
            <a:endParaRPr lang="ko-KR" altLang="en-US" dirty="0"/>
          </a:p>
          <a:p>
            <a:r>
              <a:rPr lang="ko-KR" altLang="en-US" dirty="0" err="1"/>
              <a:t>로</a:t>
            </a:r>
            <a:r>
              <a:rPr lang="ko-KR" altLang="en-US" dirty="0"/>
              <a:t> 되어 있고</a:t>
            </a:r>
            <a:r>
              <a:rPr lang="en-US" altLang="ko-KR" dirty="0"/>
              <a:t>, </a:t>
            </a:r>
            <a:r>
              <a:rPr lang="ko-KR" altLang="en-US" dirty="0"/>
              <a:t>fmt에서 서식을 지정하고</a:t>
            </a:r>
            <a:r>
              <a:rPr lang="en-US" altLang="ko-KR" dirty="0"/>
              <a:t>, </a:t>
            </a:r>
            <a:r>
              <a:rPr lang="ko-KR" altLang="en-US" dirty="0"/>
              <a:t>value에서 출력하는 값을 지정한다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인수는 제한이 없는 printf와 달리 1～6개까지이고</a:t>
            </a:r>
            <a:r>
              <a:rPr lang="en-US" altLang="ko-KR" dirty="0"/>
              <a:t>, </a:t>
            </a:r>
            <a:r>
              <a:rPr lang="ko-KR" altLang="en-US" dirty="0"/>
              <a:t>서식으로 지정한 타입과 다른 경우는 BadCastException 예외가 발생한다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Any는 POCO에서 정의되어 있는 모든 타입을 가리키는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서식 지정은 아래 형식으로 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 %[&lt;flags&gt;][&lt;width&gt;][.&lt;precision&gt;][&lt;modifier&gt;]&lt;type&gt;</a:t>
            </a:r>
          </a:p>
          <a:p>
            <a:r>
              <a:rPr lang="ko-KR" altLang="en-US" dirty="0"/>
              <a:t>지정할 수 있는 형식은 기본적으로 printf의 </a:t>
            </a:r>
            <a:r>
              <a:rPr lang="ko-KR" altLang="en-US" dirty="0" err="1"/>
              <a:t>서브셋으로</a:t>
            </a:r>
            <a:r>
              <a:rPr lang="ko-KR" altLang="en-US" dirty="0"/>
              <a:t> 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895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61" y="194395"/>
            <a:ext cx="10031349" cy="147674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61635"/>
              </p:ext>
            </p:extLst>
          </p:nvPr>
        </p:nvGraphicFramePr>
        <p:xfrm>
          <a:off x="976528" y="2046342"/>
          <a:ext cx="4236606" cy="4351337"/>
        </p:xfrm>
        <a:graphic>
          <a:graphicData uri="http://schemas.openxmlformats.org/drawingml/2006/table">
            <a:tbl>
              <a:tblPr/>
              <a:tblGrid>
                <a:gridCol w="1966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Parameter Type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fmt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bool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%b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%?i</a:t>
                      </a:r>
                    </a:p>
                  </a:txBody>
                  <a:tcPr marL="60943" marR="60943" marT="18283" marB="18283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%c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%d, %i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(octal)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%o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(hex)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%x, %X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double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%f, %e, %E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float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%hf, %he, %hE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std::string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%s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std::size_t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%z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735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1641" y="350765"/>
            <a:ext cx="10668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StringTokenizer</a:t>
            </a:r>
            <a:endParaRPr lang="en-US" altLang="ko-KR" b="1" dirty="0"/>
          </a:p>
          <a:p>
            <a:endParaRPr lang="ko-KR" altLang="en-US" dirty="0"/>
          </a:p>
          <a:p>
            <a:r>
              <a:rPr lang="ko-KR" altLang="en-US" dirty="0"/>
              <a:t>Java 패키지의 StringTokenizer 클래스와 같은 클래스에서 임의의 문자열을 지정된 </a:t>
            </a:r>
            <a:r>
              <a:rPr lang="ko-KR" altLang="en-US" dirty="0" err="1"/>
              <a:t>구분자로</a:t>
            </a:r>
            <a:r>
              <a:rPr lang="ko-KR" altLang="en-US" dirty="0"/>
              <a:t> 분할 하는 클래스이다.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생성자에서</a:t>
            </a:r>
            <a:r>
              <a:rPr lang="ko-KR" altLang="en-US" dirty="0"/>
              <a:t> 원하는 문자열과 구분 기호의 </a:t>
            </a:r>
            <a:r>
              <a:rPr lang="ko-KR" altLang="en-US" dirty="0" err="1"/>
              <a:t>구분자를</a:t>
            </a:r>
            <a:r>
              <a:rPr lang="ko-KR" altLang="en-US" dirty="0"/>
              <a:t> 지정한다.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분할된 토큰 참조는 반복자를 이용하거나 배열처럼 []</a:t>
            </a:r>
            <a:r>
              <a:rPr lang="ko-KR" altLang="en-US" dirty="0" err="1"/>
              <a:t>로의</a:t>
            </a:r>
            <a:r>
              <a:rPr lang="ko-KR" altLang="en-US" dirty="0"/>
              <a:t> 첨자 지정으로 한다.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3069828"/>
            <a:ext cx="10750265" cy="29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7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ko-KR" altLang="en-US" sz="2400" b="1" dirty="0"/>
              <a:t>NumberFormatter 클래스</a:t>
            </a:r>
          </a:p>
          <a:p>
            <a:endParaRPr lang="ko-KR" altLang="en-US" dirty="0"/>
          </a:p>
          <a:p>
            <a:r>
              <a:rPr lang="ko-KR" altLang="en-US" dirty="0"/>
              <a:t>· std::string format(int value)</a:t>
            </a:r>
          </a:p>
          <a:p>
            <a:r>
              <a:rPr lang="ko-KR" altLang="en-US" dirty="0"/>
              <a:t>      정수 value를 10 진수 표기한다. 문자열의 길이는 최소한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format(int value, int width)</a:t>
            </a:r>
          </a:p>
          <a:p>
            <a:r>
              <a:rPr lang="ko-KR" altLang="en-US" dirty="0"/>
              <a:t>      정수 value를 10 진수 표기한다. 문자열의 길이는 width로 지정하고 숫자는 오른쪽 정렬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format0(int value, int width)</a:t>
            </a:r>
          </a:p>
          <a:p>
            <a:r>
              <a:rPr lang="ko-KR" altLang="en-US" dirty="0"/>
              <a:t>      정수 value를 10 진수 표기한다. 문자열의 길이는 width로 지정하고</a:t>
            </a:r>
            <a:r>
              <a:rPr lang="en-US" altLang="ko-KR" dirty="0"/>
              <a:t>, </a:t>
            </a:r>
            <a:r>
              <a:rPr lang="ko-KR" altLang="en-US" dirty="0"/>
              <a:t>숫자는 오른쪽 정렬로 빈 자리에 0이 들어간다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formatHex(int value)</a:t>
            </a:r>
          </a:p>
          <a:p>
            <a:r>
              <a:rPr lang="ko-KR" altLang="en-US" dirty="0"/>
              <a:t>      정수 value를 16 진수 표기한다. 문자열의 길이는 최소한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formatHex (int value, int width)</a:t>
            </a:r>
          </a:p>
          <a:p>
            <a:r>
              <a:rPr lang="ko-KR" altLang="en-US" dirty="0"/>
              <a:t>      정수 value를 16 진수 표기한다. 문자열의 길이는 width로 지정하고</a:t>
            </a:r>
            <a:r>
              <a:rPr lang="en-US" altLang="ko-KR" dirty="0"/>
              <a:t>, </a:t>
            </a:r>
            <a:r>
              <a:rPr lang="ko-KR" altLang="en-US" dirty="0"/>
              <a:t>숫자는 오른쪽 정렬로 빈 자리에 0이 들어간다</a:t>
            </a:r>
          </a:p>
        </p:txBody>
      </p:sp>
    </p:spTree>
    <p:extLst>
      <p:ext uri="{BB962C8B-B14F-4D97-AF65-F5344CB8AC3E}">
        <p14:creationId xmlns:p14="http://schemas.microsoft.com/office/powerpoint/2010/main" val="84036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4499</Words>
  <Application>Microsoft Office PowerPoint</Application>
  <PresentationFormat>와이드스크린</PresentationFormat>
  <Paragraphs>731</Paragraphs>
  <Slides>125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0" baseType="lpstr">
      <vt:lpstr>맑은 고딕</vt:lpstr>
      <vt:lpstr>Arial</vt:lpstr>
      <vt:lpstr>Tahoma</vt:lpstr>
      <vt:lpstr>Wingdings</vt:lpstr>
      <vt:lpstr>Office 테마</vt:lpstr>
      <vt:lpstr>POCO 라이브러리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라이브러리 사용하기</dc:title>
  <dc:creator>com2us</dc:creator>
  <cp:lastModifiedBy>흥배 최</cp:lastModifiedBy>
  <cp:revision>102</cp:revision>
  <dcterms:created xsi:type="dcterms:W3CDTF">2018-10-01T07:20:17Z</dcterms:created>
  <dcterms:modified xsi:type="dcterms:W3CDTF">2019-01-06T14:02:14Z</dcterms:modified>
</cp:coreProperties>
</file>